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6"/>
    <p:sldMasterId id="2147483660" r:id="rId7"/>
    <p:sldMasterId id="2147483662" r:id="rId8"/>
  </p:sldMasterIdLst>
  <p:notesMasterIdLst>
    <p:notesMasterId r:id="rId20"/>
  </p:notesMasterIdLst>
  <p:handoutMasterIdLst>
    <p:handoutMasterId r:id="rId21"/>
  </p:handoutMasterIdLst>
  <p:sldIdLst>
    <p:sldId id="266" r:id="rId9"/>
    <p:sldId id="267" r:id="rId10"/>
    <p:sldId id="280" r:id="rId11"/>
    <p:sldId id="303" r:id="rId12"/>
    <p:sldId id="300" r:id="rId13"/>
    <p:sldId id="302" r:id="rId14"/>
    <p:sldId id="279" r:id="rId15"/>
    <p:sldId id="283" r:id="rId16"/>
    <p:sldId id="285" r:id="rId17"/>
    <p:sldId id="287" r:id="rId18"/>
    <p:sldId id="289" r:id="rId19"/>
  </p:sldIdLst>
  <p:sldSz cx="9144000" cy="6858000" type="screen4x3"/>
  <p:notesSz cx="6805613" cy="99441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822">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lin Sawyer" initials="C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4FEC"/>
    <a:srgbClr val="102B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88" autoAdjust="0"/>
    <p:restoredTop sz="94660"/>
  </p:normalViewPr>
  <p:slideViewPr>
    <p:cSldViewPr snapToGrid="0">
      <p:cViewPr varScale="1">
        <p:scale>
          <a:sx n="79" d="100"/>
          <a:sy n="79" d="100"/>
        </p:scale>
        <p:origin x="1299" y="54"/>
      </p:cViewPr>
      <p:guideLst>
        <p:guide orient="horz" pos="822"/>
        <p:guide pos="2880"/>
      </p:guideLst>
    </p:cSldViewPr>
  </p:slideViewPr>
  <p:notesTextViewPr>
    <p:cViewPr>
      <p:scale>
        <a:sx n="100" d="100"/>
        <a:sy n="100" d="100"/>
      </p:scale>
      <p:origin x="0" y="0"/>
    </p:cViewPr>
  </p:notesTextViewPr>
  <p:notesViewPr>
    <p:cSldViewPr snapToGrid="0">
      <p:cViewPr varScale="1">
        <p:scale>
          <a:sx n="83" d="100"/>
          <a:sy n="83" d="100"/>
        </p:scale>
        <p:origin x="-2040" y="-90"/>
      </p:cViewPr>
      <p:guideLst>
        <p:guide orient="horz" pos="3132"/>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3.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2.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3.xml"/><Relationship Id="rId24"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ags" Target="../tags/tag1.xml"/><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54450" y="9445625"/>
            <a:ext cx="2949575" cy="496888"/>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lvl1pPr>
          </a:lstStyle>
          <a:p>
            <a:fld id="{AE091B7B-567A-4946-8FA0-7D03AF2D7E45}" type="slidenum">
              <a:rPr lang="en-GB" altLang="en-US"/>
              <a:pPr/>
              <a:t>‹#›</a:t>
            </a:fld>
            <a:endParaRPr lang="en-GB" altLang="en-US"/>
          </a:p>
        </p:txBody>
      </p:sp>
      <p:sp>
        <p:nvSpPr>
          <p:cNvPr id="3" name="Footer Placeholder 2"/>
          <p:cNvSpPr>
            <a:spLocks noGrp="1"/>
          </p:cNvSpPr>
          <p:nvPr>
            <p:ph type="ftr" sz="quarter" idx="2"/>
            <p:custDataLst>
              <p:tags r:id="rId2"/>
            </p:custDataLst>
          </p:nvPr>
        </p:nvSpPr>
        <p:spPr>
          <a:xfrm>
            <a:off x="0" y="9445625"/>
            <a:ext cx="6805613" cy="496888"/>
          </a:xfrm>
          <a:prstGeom prst="rect">
            <a:avLst/>
          </a:prstGeom>
        </p:spPr>
        <p:txBody>
          <a:bodyPr vert="horz" lIns="91440" tIns="45720" rIns="91440" bIns="45720" rtlCol="0" anchor="ctr"/>
          <a:lstStyle>
            <a:lvl1pPr algn="r" eaLnBrk="1" fontAlgn="auto" hangingPunct="1">
              <a:spcBef>
                <a:spcPts val="0"/>
              </a:spcBef>
              <a:spcAft>
                <a:spcPts val="0"/>
              </a:spcAft>
              <a:defRPr sz="900" smtClean="0">
                <a:solidFill>
                  <a:srgbClr val="000000"/>
                </a:solidFill>
                <a:latin typeface="Verdana"/>
                <a:cs typeface="+mn-cs"/>
              </a:defRPr>
            </a:lvl1pPr>
          </a:lstStyle>
          <a:p>
            <a:r>
              <a:rPr lang="en-GB" smtClean="0">
                <a:latin typeface="Verdana" panose="020B0604030504040204" pitchFamily="34" charset="0"/>
              </a:rPr>
              <a:t>        </a:t>
            </a:r>
            <a:r>
              <a:rPr lang="en-GB" sz="1100" smtClean="0">
                <a:latin typeface="Calibri" panose="020F0502020204030204" pitchFamily="34" charset="0"/>
              </a:rPr>
              <a:t>
</a:t>
            </a:r>
            <a:r>
              <a:rPr lang="en-GB" smtClean="0">
                <a:latin typeface="Verdana" panose="020B0604030504040204" pitchFamily="34" charset="0"/>
              </a:rPr>
              <a:t>  </a:t>
            </a:r>
            <a:endParaRPr lang="en-GB" dirty="0">
              <a:latin typeface="Verdana" panose="020B0604030504040204" pitchFamily="34" charset="0"/>
            </a:endParaRPr>
          </a:p>
        </p:txBody>
      </p:sp>
    </p:spTree>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681038" y="4722813"/>
            <a:ext cx="5443537" cy="447516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7" name="Slide Number Placeholder 6"/>
          <p:cNvSpPr>
            <a:spLocks noGrp="1"/>
          </p:cNvSpPr>
          <p:nvPr>
            <p:ph type="sldNum" sz="quarter" idx="5"/>
          </p:nvPr>
        </p:nvSpPr>
        <p:spPr>
          <a:xfrm>
            <a:off x="3854450" y="9445625"/>
            <a:ext cx="2949575"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8AC84389-69A4-4B52-9017-8D093A380C10}" type="slidenum">
              <a:rPr lang="en-GB" altLang="en-US"/>
              <a:pPr/>
              <a:t>‹#›</a:t>
            </a:fld>
            <a:endParaRPr lang="en-GB" altLang="en-US"/>
          </a:p>
        </p:txBody>
      </p:sp>
    </p:spTree>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32172E1-9C11-41F1-B866-F6193A5499E0}" type="slidenum">
              <a:rPr lang="en-GB" altLang="en-US"/>
              <a:pPr>
                <a:spcBef>
                  <a:spcPct val="0"/>
                </a:spcBef>
              </a:pPr>
              <a:t>1</a:t>
            </a:fld>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36E1B56-EAE9-4858-A1E0-8E0676303EA6}" type="slidenum">
              <a:rPr lang="en-GB" altLang="en-US"/>
              <a:pPr/>
              <a:t>10</a:t>
            </a:fld>
            <a:endParaRPr lang="en-GB"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91539B3-60E1-47B3-BFCE-DDE56D76190A}" type="slidenum">
              <a:rPr lang="en-GB" altLang="en-US"/>
              <a:pPr/>
              <a:t>11</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C7EBF2B-6492-4723-9542-A3866D522326}" type="slidenum">
              <a:rPr lang="en-GB" altLang="en-US"/>
              <a:pPr>
                <a:spcBef>
                  <a:spcPct val="0"/>
                </a:spcBef>
              </a:pPr>
              <a:t>2</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431E3C1-EC82-4E06-8614-654A47598778}" type="slidenum">
              <a:rPr lang="en-GB" altLang="en-US"/>
              <a:pPr>
                <a:spcBef>
                  <a:spcPct val="0"/>
                </a:spcBef>
              </a:pPr>
              <a:t>3</a:t>
            </a:fld>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FF64323-AAE1-4AFE-BB1D-407D86A6D287}" type="slidenum">
              <a:rPr lang="en-GB" altLang="en-US"/>
              <a:pPr>
                <a:spcBef>
                  <a:spcPct val="0"/>
                </a:spcBef>
              </a:pPr>
              <a:t>4</a:t>
            </a:fld>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D34A041-D627-4BBA-B749-7D329C63F3B0}" type="slidenum">
              <a:rPr lang="en-GB" altLang="en-US"/>
              <a:pPr>
                <a:spcBef>
                  <a:spcPct val="0"/>
                </a:spcBef>
              </a:pPr>
              <a:t>5</a:t>
            </a:fld>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579581B-3BF2-4A12-9418-24F738CE1C2C}" type="slidenum">
              <a:rPr lang="en-GB" altLang="en-US"/>
              <a:pPr>
                <a:spcBef>
                  <a:spcPct val="0"/>
                </a:spcBef>
              </a:pPr>
              <a:t>6</a:t>
            </a:fld>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98F39C4-ECFA-4E55-A6F0-656EC2C686EA}" type="slidenum">
              <a:rPr lang="en-GB" altLang="en-US"/>
              <a:pPr>
                <a:spcBef>
                  <a:spcPct val="0"/>
                </a:spcBef>
              </a:pPr>
              <a:t>7</a:t>
            </a:fld>
            <a:endParaRPr lang="en-GB"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C8CED3B9-F03B-4B43-AB66-D0312F8EBB9F}" type="slidenum">
              <a:rPr lang="en-GB" altLang="en-US"/>
              <a:pPr/>
              <a:t>8</a:t>
            </a:fld>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EF50E6FB-2DE0-4C56-92F9-70AA22565E56}" type="slidenum">
              <a:rPr lang="en-GB" altLang="en-US"/>
              <a:pPr/>
              <a:t>9</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Slide Number Placeholder 5"/>
          <p:cNvSpPr>
            <a:spLocks noGrp="1"/>
          </p:cNvSpPr>
          <p:nvPr>
            <p:ph type="sldNum" sz="quarter" idx="10"/>
          </p:nvPr>
        </p:nvSpPr>
        <p:spPr/>
        <p:txBody>
          <a:bodyPr/>
          <a:lstStyle>
            <a:lvl1pPr>
              <a:defRPr/>
            </a:lvl1pPr>
          </a:lstStyle>
          <a:p>
            <a:fld id="{3069FAE2-626B-4D16-B5A5-562615C9F159}" type="slidenum">
              <a:rPr lang="en-GB" altLang="en-US"/>
              <a:pPr/>
              <a:t>‹#›</a:t>
            </a:fld>
            <a:endParaRPr lang="en-GB" altLang="en-US"/>
          </a:p>
        </p:txBody>
      </p:sp>
    </p:spTree>
    <p:extLst>
      <p:ext uri="{BB962C8B-B14F-4D97-AF65-F5344CB8AC3E}">
        <p14:creationId xmlns:p14="http://schemas.microsoft.com/office/powerpoint/2010/main" val="1477357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0034" y="135729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500034" y="2571744"/>
            <a:ext cx="8229600" cy="3554419"/>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5"/>
          <p:cNvSpPr>
            <a:spLocks noGrp="1"/>
          </p:cNvSpPr>
          <p:nvPr>
            <p:ph type="sldNum" sz="quarter" idx="10"/>
          </p:nvPr>
        </p:nvSpPr>
        <p:spPr/>
        <p:txBody>
          <a:bodyPr/>
          <a:lstStyle>
            <a:lvl1pPr>
              <a:defRPr/>
            </a:lvl1pPr>
          </a:lstStyle>
          <a:p>
            <a:fld id="{998A8B35-51D7-445B-8AEE-3C96215A971B}" type="slidenum">
              <a:rPr lang="en-GB" altLang="en-US"/>
              <a:pPr/>
              <a:t>‹#›</a:t>
            </a:fld>
            <a:endParaRPr lang="en-GB" altLang="en-US"/>
          </a:p>
        </p:txBody>
      </p:sp>
    </p:spTree>
    <p:extLst>
      <p:ext uri="{BB962C8B-B14F-4D97-AF65-F5344CB8AC3E}">
        <p14:creationId xmlns:p14="http://schemas.microsoft.com/office/powerpoint/2010/main" val="4090983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28736"/>
            <a:ext cx="2057400" cy="4697427"/>
          </a:xfrm>
          <a:prstGeom prst="rect">
            <a:avLst/>
          </a:prstGeo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1428736"/>
            <a:ext cx="6019800" cy="469742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5"/>
          <p:cNvSpPr>
            <a:spLocks noGrp="1"/>
          </p:cNvSpPr>
          <p:nvPr>
            <p:ph type="sldNum" sz="quarter" idx="10"/>
          </p:nvPr>
        </p:nvSpPr>
        <p:spPr/>
        <p:txBody>
          <a:bodyPr/>
          <a:lstStyle>
            <a:lvl1pPr>
              <a:defRPr/>
            </a:lvl1pPr>
          </a:lstStyle>
          <a:p>
            <a:fld id="{0AC3B882-B84C-48BB-80B7-3C9A96F36FC8}" type="slidenum">
              <a:rPr lang="en-GB" altLang="en-US"/>
              <a:pPr/>
              <a:t>‹#›</a:t>
            </a:fld>
            <a:endParaRPr lang="en-GB" altLang="en-US"/>
          </a:p>
        </p:txBody>
      </p:sp>
    </p:spTree>
    <p:extLst>
      <p:ext uri="{BB962C8B-B14F-4D97-AF65-F5344CB8AC3E}">
        <p14:creationId xmlns:p14="http://schemas.microsoft.com/office/powerpoint/2010/main" val="4262377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163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1374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8596" y="1500174"/>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28596" y="2786058"/>
            <a:ext cx="8229600" cy="338295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5"/>
          <p:cNvSpPr>
            <a:spLocks noGrp="1"/>
          </p:cNvSpPr>
          <p:nvPr>
            <p:ph type="sldNum" sz="quarter" idx="10"/>
          </p:nvPr>
        </p:nvSpPr>
        <p:spPr/>
        <p:txBody>
          <a:bodyPr/>
          <a:lstStyle>
            <a:lvl1pPr>
              <a:defRPr/>
            </a:lvl1pPr>
          </a:lstStyle>
          <a:p>
            <a:fld id="{38632B9C-AE5D-4DCD-A2D2-B5284440562B}" type="slidenum">
              <a:rPr lang="en-GB" altLang="en-US"/>
              <a:pPr/>
              <a:t>‹#›</a:t>
            </a:fld>
            <a:endParaRPr lang="en-GB" altLang="en-US"/>
          </a:p>
        </p:txBody>
      </p:sp>
    </p:spTree>
    <p:extLst>
      <p:ext uri="{BB962C8B-B14F-4D97-AF65-F5344CB8AC3E}">
        <p14:creationId xmlns:p14="http://schemas.microsoft.com/office/powerpoint/2010/main" val="775028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fld id="{DD1313E9-9DBF-40B8-A7D4-AAC0E924263F}" type="slidenum">
              <a:rPr lang="en-GB" altLang="en-US"/>
              <a:pPr/>
              <a:t>‹#›</a:t>
            </a:fld>
            <a:endParaRPr lang="en-GB" altLang="en-US"/>
          </a:p>
        </p:txBody>
      </p:sp>
    </p:spTree>
    <p:extLst>
      <p:ext uri="{BB962C8B-B14F-4D97-AF65-F5344CB8AC3E}">
        <p14:creationId xmlns:p14="http://schemas.microsoft.com/office/powerpoint/2010/main" val="3735007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0034" y="1571612"/>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857496"/>
            <a:ext cx="4038600" cy="326866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2857496"/>
            <a:ext cx="4038600" cy="326866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Slide Number Placeholder 5"/>
          <p:cNvSpPr>
            <a:spLocks noGrp="1"/>
          </p:cNvSpPr>
          <p:nvPr>
            <p:ph type="sldNum" sz="quarter" idx="10"/>
          </p:nvPr>
        </p:nvSpPr>
        <p:spPr/>
        <p:txBody>
          <a:bodyPr/>
          <a:lstStyle>
            <a:lvl1pPr>
              <a:defRPr/>
            </a:lvl1pPr>
          </a:lstStyle>
          <a:p>
            <a:fld id="{25F97703-B7AE-4915-8982-09313E8CA0A5}" type="slidenum">
              <a:rPr lang="en-GB" altLang="en-US"/>
              <a:pPr/>
              <a:t>‹#›</a:t>
            </a:fld>
            <a:endParaRPr lang="en-GB" altLang="en-US"/>
          </a:p>
        </p:txBody>
      </p:sp>
    </p:spTree>
    <p:extLst>
      <p:ext uri="{BB962C8B-B14F-4D97-AF65-F5344CB8AC3E}">
        <p14:creationId xmlns:p14="http://schemas.microsoft.com/office/powerpoint/2010/main" val="745125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8596" y="1357298"/>
            <a:ext cx="8229600" cy="1143000"/>
          </a:xfrm>
          <a:prstGeom prst="rect">
            <a:avLst/>
          </a:prstGeo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28596" y="2571744"/>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3286124"/>
            <a:ext cx="4040188" cy="28400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3438" y="2571744"/>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286124"/>
            <a:ext cx="4041775" cy="28400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5"/>
          <p:cNvSpPr>
            <a:spLocks noGrp="1"/>
          </p:cNvSpPr>
          <p:nvPr>
            <p:ph type="sldNum" sz="quarter" idx="10"/>
          </p:nvPr>
        </p:nvSpPr>
        <p:spPr/>
        <p:txBody>
          <a:bodyPr/>
          <a:lstStyle>
            <a:lvl1pPr>
              <a:defRPr/>
            </a:lvl1pPr>
          </a:lstStyle>
          <a:p>
            <a:fld id="{03D7BACB-6216-43C9-8B2E-8BD05EA1056A}" type="slidenum">
              <a:rPr lang="en-GB" altLang="en-US"/>
              <a:pPr/>
              <a:t>‹#›</a:t>
            </a:fld>
            <a:endParaRPr lang="en-GB" altLang="en-US"/>
          </a:p>
        </p:txBody>
      </p:sp>
    </p:spTree>
    <p:extLst>
      <p:ext uri="{BB962C8B-B14F-4D97-AF65-F5344CB8AC3E}">
        <p14:creationId xmlns:p14="http://schemas.microsoft.com/office/powerpoint/2010/main" val="3349363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736"/>
            <a:ext cx="8229600" cy="1143000"/>
          </a:xfrm>
          <a:prstGeom prst="rect">
            <a:avLst/>
          </a:prstGeom>
        </p:spPr>
        <p:txBody>
          <a:bodyPr/>
          <a:lstStyle/>
          <a:p>
            <a:r>
              <a:rPr lang="en-US" smtClean="0"/>
              <a:t>Click to edit Master title style</a:t>
            </a:r>
            <a:endParaRPr lang="en-GB"/>
          </a:p>
        </p:txBody>
      </p:sp>
      <p:sp>
        <p:nvSpPr>
          <p:cNvPr id="3" name="Slide Number Placeholder 5"/>
          <p:cNvSpPr>
            <a:spLocks noGrp="1"/>
          </p:cNvSpPr>
          <p:nvPr>
            <p:ph type="sldNum" sz="quarter" idx="10"/>
          </p:nvPr>
        </p:nvSpPr>
        <p:spPr/>
        <p:txBody>
          <a:bodyPr/>
          <a:lstStyle>
            <a:lvl1pPr>
              <a:defRPr/>
            </a:lvl1pPr>
          </a:lstStyle>
          <a:p>
            <a:fld id="{0081B12F-1EC3-4342-85C3-866741CA64B5}" type="slidenum">
              <a:rPr lang="en-GB" altLang="en-US"/>
              <a:pPr/>
              <a:t>‹#›</a:t>
            </a:fld>
            <a:endParaRPr lang="en-GB" altLang="en-US"/>
          </a:p>
        </p:txBody>
      </p:sp>
    </p:spTree>
    <p:extLst>
      <p:ext uri="{BB962C8B-B14F-4D97-AF65-F5344CB8AC3E}">
        <p14:creationId xmlns:p14="http://schemas.microsoft.com/office/powerpoint/2010/main" val="2677794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CEA1DDAB-468C-4A36-85FB-8EF2CE526542}" type="slidenum">
              <a:rPr lang="en-GB" altLang="en-US"/>
              <a:pPr/>
              <a:t>‹#›</a:t>
            </a:fld>
            <a:endParaRPr lang="en-GB" altLang="en-US"/>
          </a:p>
        </p:txBody>
      </p:sp>
    </p:spTree>
    <p:extLst>
      <p:ext uri="{BB962C8B-B14F-4D97-AF65-F5344CB8AC3E}">
        <p14:creationId xmlns:p14="http://schemas.microsoft.com/office/powerpoint/2010/main" val="1031148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8596" y="1500174"/>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1500174"/>
            <a:ext cx="5111750" cy="4625989"/>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28596" y="2786058"/>
            <a:ext cx="3008313" cy="33337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37830CDB-C341-4529-B892-8ED58D15780B}" type="slidenum">
              <a:rPr lang="en-GB" altLang="en-US"/>
              <a:pPr/>
              <a:t>‹#›</a:t>
            </a:fld>
            <a:endParaRPr lang="en-GB" altLang="en-US"/>
          </a:p>
        </p:txBody>
      </p:sp>
    </p:spTree>
    <p:extLst>
      <p:ext uri="{BB962C8B-B14F-4D97-AF65-F5344CB8AC3E}">
        <p14:creationId xmlns:p14="http://schemas.microsoft.com/office/powerpoint/2010/main" val="4241512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1571611"/>
            <a:ext cx="5486400" cy="315596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B9B44714-3228-45A9-9981-3651B9624E54}" type="slidenum">
              <a:rPr lang="en-GB" altLang="en-US"/>
              <a:pPr/>
              <a:t>‹#›</a:t>
            </a:fld>
            <a:endParaRPr lang="en-GB" altLang="en-US"/>
          </a:p>
        </p:txBody>
      </p:sp>
    </p:spTree>
    <p:extLst>
      <p:ext uri="{BB962C8B-B14F-4D97-AF65-F5344CB8AC3E}">
        <p14:creationId xmlns:p14="http://schemas.microsoft.com/office/powerpoint/2010/main" val="1707632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a:lvl1pPr>
          </a:lstStyle>
          <a:p>
            <a:fld id="{B4E3E0F4-7F83-44FC-8D94-8C5A9A9066AC}"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2"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3"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3"/>
          <p:cNvSpPr>
            <a:spLocks noGrp="1"/>
          </p:cNvSpPr>
          <p:nvPr>
            <p:ph type="sldNum" sz="quarter" idx="4294967295"/>
          </p:nvPr>
        </p:nvSpPr>
        <p:spPr bwMode="auto">
          <a:xfrm>
            <a:off x="70104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2CBB7E1C-683E-49B3-AB3B-27B07B269F22}" type="slidenum">
              <a:rPr lang="en-GB" altLang="en-US"/>
              <a:pPr eaLnBrk="1" hangingPunct="1"/>
              <a:t>1</a:t>
            </a:fld>
            <a:endParaRPr lang="en-GB" altLang="en-US"/>
          </a:p>
        </p:txBody>
      </p:sp>
      <p:sp>
        <p:nvSpPr>
          <p:cNvPr id="2051" name="BJPseudoFooter"/>
          <p:cNvSpPr txBox="1">
            <a:spLocks noChangeArrowheads="1"/>
          </p:cNvSpPr>
          <p:nvPr>
            <p:custDataLst>
              <p:tags r:id="rId1"/>
            </p:custDataLst>
          </p:nvPr>
        </p:nvSpPr>
        <p:spPr bwMode="auto">
          <a:xfrm>
            <a:off x="127000" y="6445190"/>
            <a:ext cx="889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
        <p:nvSpPr>
          <p:cNvPr id="4100" name="TextBox 7"/>
          <p:cNvSpPr txBox="1">
            <a:spLocks noChangeArrowheads="1"/>
          </p:cNvSpPr>
          <p:nvPr/>
        </p:nvSpPr>
        <p:spPr bwMode="auto">
          <a:xfrm>
            <a:off x="3305175" y="2641600"/>
            <a:ext cx="5426075"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r>
              <a:rPr lang="en-GB" altLang="en-US" sz="2400" b="1" dirty="0" smtClean="0"/>
              <a:t>Draft reform packages and RFI Approach</a:t>
            </a:r>
          </a:p>
          <a:p>
            <a:pPr algn="r" eaLnBrk="1" hangingPunct="1">
              <a:defRPr/>
            </a:pPr>
            <a:r>
              <a:rPr lang="en-GB" altLang="en-US" b="1" dirty="0" smtClean="0">
                <a:solidFill>
                  <a:schemeClr val="bg1">
                    <a:lumMod val="50000"/>
                  </a:schemeClr>
                </a:solidFill>
              </a:rPr>
              <a:t>DCUSA Panel</a:t>
            </a:r>
            <a:endParaRPr lang="en-GB" altLang="en-US" b="1" dirty="0" smtClean="0">
              <a:solidFill>
                <a:schemeClr val="bg1">
                  <a:lumMod val="50000"/>
                </a:schemeClr>
              </a:solidFill>
            </a:endParaRPr>
          </a:p>
          <a:p>
            <a:pPr eaLnBrk="1" hangingPunct="1">
              <a:defRPr/>
            </a:pPr>
            <a:endParaRPr lang="en-GB" altLang="en-US" dirty="0" smtClean="0"/>
          </a:p>
          <a:p>
            <a:pPr algn="r" eaLnBrk="1" hangingPunct="1">
              <a:defRPr/>
            </a:pPr>
            <a:r>
              <a:rPr lang="en-GB" altLang="en-US" sz="1600" dirty="0" smtClean="0"/>
              <a:t>19 </a:t>
            </a:r>
            <a:r>
              <a:rPr lang="en-GB" altLang="en-US" sz="1600" dirty="0" smtClean="0"/>
              <a:t>October 2016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1C3AF33-333D-4BC9-A7BC-1B43B82FA271}" type="slidenum">
              <a:rPr lang="en-GB" altLang="en-US"/>
              <a:pPr/>
              <a:t>10</a:t>
            </a:fld>
            <a:endParaRPr lang="en-GB" altLang="en-US"/>
          </a:p>
        </p:txBody>
      </p:sp>
      <p:sp>
        <p:nvSpPr>
          <p:cNvPr id="3" name="TextBox 2"/>
          <p:cNvSpPr txBox="1"/>
          <p:nvPr/>
        </p:nvSpPr>
        <p:spPr>
          <a:xfrm>
            <a:off x="358775" y="1341438"/>
            <a:ext cx="4068763" cy="3324225"/>
          </a:xfrm>
          <a:prstGeom prst="rect">
            <a:avLst/>
          </a:prstGeom>
          <a:noFill/>
        </p:spPr>
        <p:txBody>
          <a:bodyPr>
            <a:spAutoFit/>
          </a:bodyPr>
          <a:lstStyle/>
          <a:p>
            <a:pPr>
              <a:defRPr/>
            </a:pPr>
            <a:r>
              <a:rPr lang="en-GB" sz="1400" b="1" dirty="0"/>
              <a:t>Description</a:t>
            </a:r>
            <a:endParaRPr lang="en-GB" sz="1600" b="1" dirty="0"/>
          </a:p>
          <a:p>
            <a:pPr marL="285750" indent="-285750">
              <a:buFont typeface="Arial" panose="020B0604020202020204" pitchFamily="34" charset="0"/>
              <a:buChar char="•"/>
              <a:defRPr/>
            </a:pPr>
            <a:r>
              <a:rPr lang="en-GB" sz="1400" dirty="0"/>
              <a:t>A new centralised gas and electricity Switching Service will replace MPAS and UKLink switching functionality</a:t>
            </a:r>
          </a:p>
          <a:p>
            <a:pPr marL="285750" indent="-285750">
              <a:buFont typeface="Arial" panose="020B0604020202020204" pitchFamily="34" charset="0"/>
              <a:buChar char="•"/>
              <a:defRPr/>
            </a:pPr>
            <a:r>
              <a:rPr lang="en-GB" sz="1400" dirty="0"/>
              <a:t>Switching Service will hold core data elements</a:t>
            </a:r>
          </a:p>
          <a:p>
            <a:pPr marL="285750" indent="-285750">
              <a:buFont typeface="Arial" panose="020B0604020202020204" pitchFamily="34" charset="0"/>
              <a:buChar char="•"/>
              <a:defRPr/>
            </a:pPr>
            <a:r>
              <a:rPr lang="en-GB" sz="1400" dirty="0"/>
              <a:t>Harmonised and simplified business processes support start of next day switching </a:t>
            </a:r>
          </a:p>
          <a:p>
            <a:pPr marL="285750" indent="-285750">
              <a:buFont typeface="Arial" panose="020B0604020202020204" pitchFamily="34" charset="0"/>
              <a:buChar char="•"/>
              <a:defRPr/>
            </a:pPr>
            <a:r>
              <a:rPr lang="en-GB" sz="1400" dirty="0"/>
              <a:t>Data cleanse use of GB address list and Data Stewardship roles improves reliability of switching</a:t>
            </a:r>
          </a:p>
          <a:p>
            <a:pPr marL="285750" indent="-285750">
              <a:buFont typeface="Arial" panose="020B0604020202020204" pitchFamily="34" charset="0"/>
              <a:buChar char="•"/>
              <a:defRPr/>
            </a:pPr>
            <a:r>
              <a:rPr lang="en-GB" sz="1400" dirty="0"/>
              <a:t>Online enquiry service continues to be provided by ECOES and DES</a:t>
            </a:r>
          </a:p>
          <a:p>
            <a:pPr marL="285750" indent="-285750">
              <a:buFont typeface="Arial" panose="020B0604020202020204" pitchFamily="34" charset="0"/>
              <a:buChar char="•"/>
              <a:defRPr/>
            </a:pPr>
            <a:r>
              <a:rPr lang="en-GB" sz="1400" dirty="0"/>
              <a:t>UKLink and MPAS continue to host remaining data (eg for settlement)</a:t>
            </a:r>
          </a:p>
          <a:p>
            <a:pPr marL="285750" indent="-285750">
              <a:buFont typeface="Arial" panose="020B0604020202020204" pitchFamily="34" charset="0"/>
              <a:buChar char="•"/>
              <a:defRPr/>
            </a:pPr>
            <a:endParaRPr lang="en-GB" sz="1400" dirty="0"/>
          </a:p>
        </p:txBody>
      </p:sp>
      <p:sp>
        <p:nvSpPr>
          <p:cNvPr id="9220" name="BJPseudoFooter"/>
          <p:cNvSpPr txBox="1">
            <a:spLocks noChangeArrowheads="1"/>
          </p:cNvSpPr>
          <p:nvPr>
            <p:custDataLst>
              <p:tags r:id="rId1"/>
            </p:custDataLst>
          </p:nvPr>
        </p:nvSpPr>
        <p:spPr bwMode="auto">
          <a:xfrm>
            <a:off x="127000" y="6445190"/>
            <a:ext cx="889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
        <p:nvSpPr>
          <p:cNvPr id="83" name="TextBox 82"/>
          <p:cNvSpPr txBox="1"/>
          <p:nvPr/>
        </p:nvSpPr>
        <p:spPr>
          <a:xfrm>
            <a:off x="4427538" y="1322388"/>
            <a:ext cx="4465637" cy="2032000"/>
          </a:xfrm>
          <a:prstGeom prst="rect">
            <a:avLst/>
          </a:prstGeom>
          <a:noFill/>
        </p:spPr>
        <p:txBody>
          <a:bodyPr>
            <a:spAutoFit/>
          </a:bodyPr>
          <a:lstStyle>
            <a:defPPr>
              <a:defRPr lang="en-US"/>
            </a:defPPr>
            <a:lvl1pPr>
              <a:defRPr sz="1600" b="1"/>
            </a:lvl1pPr>
          </a:lstStyle>
          <a:p>
            <a:pPr>
              <a:defRPr/>
            </a:pPr>
            <a:r>
              <a:rPr lang="en-GB" sz="1400" dirty="0"/>
              <a:t>Design considerations</a:t>
            </a:r>
          </a:p>
          <a:p>
            <a:pPr marL="285750" indent="-285750">
              <a:buFont typeface="Arial" panose="020B0604020202020204" pitchFamily="34" charset="0"/>
              <a:buChar char="•"/>
              <a:defRPr/>
            </a:pPr>
            <a:r>
              <a:rPr lang="en-GB" sz="1400" b="0" dirty="0" smtClean="0"/>
              <a:t>The Switching Service could be based on a new technology platform, or provisioned from development of an existing industry asset. </a:t>
            </a:r>
            <a:endParaRPr lang="en-GB" sz="1400" b="0" dirty="0"/>
          </a:p>
          <a:p>
            <a:pPr marL="285750" indent="-285750">
              <a:buFont typeface="Arial" panose="020B0604020202020204" pitchFamily="34" charset="0"/>
              <a:buChar char="•"/>
              <a:defRPr/>
            </a:pPr>
            <a:r>
              <a:rPr lang="en-GB" sz="1400" b="0" dirty="0" smtClean="0"/>
              <a:t>XML </a:t>
            </a:r>
            <a:r>
              <a:rPr lang="en-GB" sz="1400" b="0" dirty="0"/>
              <a:t>messaging layer passes switch information between market participants, with real time transaction processing</a:t>
            </a:r>
          </a:p>
          <a:p>
            <a:pPr marL="285750" indent="-285750">
              <a:buFont typeface="Arial" panose="020B0604020202020204" pitchFamily="34" charset="0"/>
              <a:buChar char="•"/>
              <a:defRPr/>
            </a:pPr>
            <a:endParaRPr lang="en-GB" sz="1400" b="0" dirty="0" smtClean="0"/>
          </a:p>
          <a:p>
            <a:pPr marL="285750" indent="-285750">
              <a:buFont typeface="Arial" panose="020B0604020202020204" pitchFamily="34" charset="0"/>
              <a:buChar char="•"/>
              <a:defRPr/>
            </a:pPr>
            <a:endParaRPr lang="en-GB" sz="1400" b="0" dirty="0"/>
          </a:p>
        </p:txBody>
      </p:sp>
      <p:sp>
        <p:nvSpPr>
          <p:cNvPr id="63" name="TextBox 62"/>
          <p:cNvSpPr txBox="1"/>
          <p:nvPr/>
        </p:nvSpPr>
        <p:spPr>
          <a:xfrm>
            <a:off x="4427538" y="4272281"/>
            <a:ext cx="4465637" cy="1169551"/>
          </a:xfrm>
          <a:prstGeom prst="rect">
            <a:avLst/>
          </a:prstGeom>
          <a:noFill/>
        </p:spPr>
        <p:txBody>
          <a:bodyPr>
            <a:spAutoFit/>
          </a:bodyPr>
          <a:lstStyle/>
          <a:p>
            <a:pPr>
              <a:defRPr/>
            </a:pPr>
            <a:r>
              <a:rPr lang="en-GB" sz="1400" b="1" dirty="0"/>
              <a:t>Issues</a:t>
            </a:r>
            <a:endParaRPr lang="en-GB" sz="1400" strike="sngStrike" dirty="0"/>
          </a:p>
          <a:p>
            <a:pPr marL="285750" indent="-285750">
              <a:buFont typeface="Arial" panose="020B0604020202020204" pitchFamily="34" charset="0"/>
              <a:buChar char="•"/>
              <a:defRPr/>
            </a:pPr>
            <a:r>
              <a:rPr lang="en-GB" sz="1400" dirty="0"/>
              <a:t>The role of relevant data stewards and maintainers must be acknowledged and enforced</a:t>
            </a:r>
          </a:p>
          <a:p>
            <a:pPr marL="285750" indent="-285750">
              <a:buFont typeface="Arial" panose="020B0604020202020204" pitchFamily="34" charset="0"/>
              <a:buChar char="•"/>
              <a:defRPr/>
            </a:pPr>
            <a:r>
              <a:rPr lang="en-GB" sz="1400" dirty="0"/>
              <a:t>Migrating data from existing systems is a considerable, but not insurmountable challenge</a:t>
            </a:r>
          </a:p>
        </p:txBody>
      </p:sp>
      <p:sp>
        <p:nvSpPr>
          <p:cNvPr id="10" name="TextBox 9"/>
          <p:cNvSpPr txBox="1"/>
          <p:nvPr/>
        </p:nvSpPr>
        <p:spPr>
          <a:xfrm>
            <a:off x="358775" y="4673600"/>
            <a:ext cx="4068763" cy="1169988"/>
          </a:xfrm>
          <a:prstGeom prst="rect">
            <a:avLst/>
          </a:prstGeom>
          <a:noFill/>
        </p:spPr>
        <p:txBody>
          <a:bodyPr>
            <a:spAutoFit/>
          </a:bodyPr>
          <a:lstStyle/>
          <a:p>
            <a:pPr>
              <a:defRPr/>
            </a:pPr>
            <a:r>
              <a:rPr lang="en-GB" sz="1400" b="1" dirty="0"/>
              <a:t>Likely impact</a:t>
            </a:r>
          </a:p>
          <a:p>
            <a:pPr marL="285750" indent="-285750">
              <a:buFont typeface="Arial" panose="020B0604020202020204" pitchFamily="34" charset="0"/>
              <a:buChar char="•"/>
              <a:defRPr/>
            </a:pPr>
            <a:r>
              <a:rPr lang="en-GB" sz="1400" dirty="0"/>
              <a:t>Delivers harmonised, more reliable and start of next-day switch capability</a:t>
            </a:r>
          </a:p>
          <a:p>
            <a:pPr marL="285750" indent="-285750">
              <a:buFont typeface="Arial" panose="020B0604020202020204" pitchFamily="34" charset="0"/>
              <a:buChar char="•"/>
              <a:defRPr/>
            </a:pPr>
            <a:r>
              <a:rPr lang="en-GB" sz="1400" dirty="0"/>
              <a:t>Higher delivery cost and risk but higher benefits for consumers</a:t>
            </a:r>
          </a:p>
        </p:txBody>
      </p:sp>
      <p:sp>
        <p:nvSpPr>
          <p:cNvPr id="9224" name="TextBox 8"/>
          <p:cNvSpPr txBox="1">
            <a:spLocks noChangeArrowheads="1"/>
          </p:cNvSpPr>
          <p:nvPr/>
        </p:nvSpPr>
        <p:spPr bwMode="auto">
          <a:xfrm>
            <a:off x="3132138" y="436563"/>
            <a:ext cx="5761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a:r>
              <a:rPr lang="en-GB" altLang="en-US" b="1"/>
              <a:t>Reform Package 2 – Major reform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8527E14-FB22-4559-92C4-E67824EC54C8}" type="slidenum">
              <a:rPr lang="en-GB" altLang="en-US"/>
              <a:pPr/>
              <a:t>11</a:t>
            </a:fld>
            <a:endParaRPr lang="en-GB" altLang="en-US"/>
          </a:p>
        </p:txBody>
      </p:sp>
      <p:sp>
        <p:nvSpPr>
          <p:cNvPr id="10243" name="BJPseudoFooter"/>
          <p:cNvSpPr txBox="1">
            <a:spLocks noChangeArrowheads="1"/>
          </p:cNvSpPr>
          <p:nvPr>
            <p:custDataLst>
              <p:tags r:id="rId1"/>
            </p:custDataLst>
          </p:nvPr>
        </p:nvSpPr>
        <p:spPr bwMode="auto">
          <a:xfrm>
            <a:off x="127000" y="6445190"/>
            <a:ext cx="889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
        <p:nvSpPr>
          <p:cNvPr id="11" name="TextBox 10"/>
          <p:cNvSpPr txBox="1"/>
          <p:nvPr/>
        </p:nvSpPr>
        <p:spPr>
          <a:xfrm>
            <a:off x="358775" y="1341438"/>
            <a:ext cx="4068763" cy="1816100"/>
          </a:xfrm>
          <a:prstGeom prst="rect">
            <a:avLst/>
          </a:prstGeom>
          <a:noFill/>
        </p:spPr>
        <p:txBody>
          <a:bodyPr>
            <a:spAutoFit/>
          </a:bodyPr>
          <a:lstStyle/>
          <a:p>
            <a:pPr>
              <a:defRPr/>
            </a:pPr>
            <a:r>
              <a:rPr lang="en-GB" sz="1400" b="1" dirty="0"/>
              <a:t>Description</a:t>
            </a:r>
            <a:endParaRPr lang="en-GB" sz="1600" b="1" dirty="0"/>
          </a:p>
          <a:p>
            <a:pPr marL="285750" indent="-285750">
              <a:buFont typeface="Arial" panose="020B0604020202020204" pitchFamily="34" charset="0"/>
              <a:buChar char="•"/>
              <a:defRPr/>
            </a:pPr>
            <a:r>
              <a:rPr lang="en-GB" sz="1400" dirty="0"/>
              <a:t>New Switching Service as described in Reform Package 2</a:t>
            </a:r>
          </a:p>
          <a:p>
            <a:pPr marL="285750" indent="-285750">
              <a:buFont typeface="Arial" panose="020B0604020202020204" pitchFamily="34" charset="0"/>
              <a:buChar char="•"/>
              <a:defRPr/>
            </a:pPr>
            <a:r>
              <a:rPr lang="en-GB" sz="1400" dirty="0"/>
              <a:t>MIS will be implemented as a central database of associated switching information, presented centrally but sourced from supporting participants systems</a:t>
            </a:r>
          </a:p>
          <a:p>
            <a:pPr marL="285750" indent="-285750">
              <a:buFont typeface="Arial" panose="020B0604020202020204" pitchFamily="34" charset="0"/>
              <a:buChar char="•"/>
              <a:defRPr/>
            </a:pPr>
            <a:endParaRPr lang="en-GB" sz="1400" dirty="0"/>
          </a:p>
        </p:txBody>
      </p:sp>
      <p:sp>
        <p:nvSpPr>
          <p:cNvPr id="12" name="TextBox 11"/>
          <p:cNvSpPr txBox="1"/>
          <p:nvPr/>
        </p:nvSpPr>
        <p:spPr>
          <a:xfrm>
            <a:off x="4427538" y="1322388"/>
            <a:ext cx="4465637" cy="2032000"/>
          </a:xfrm>
          <a:prstGeom prst="rect">
            <a:avLst/>
          </a:prstGeom>
          <a:noFill/>
        </p:spPr>
        <p:txBody>
          <a:bodyPr>
            <a:spAutoFit/>
          </a:bodyPr>
          <a:lstStyle>
            <a:defPPr>
              <a:defRPr lang="en-US"/>
            </a:defPPr>
            <a:lvl1pPr>
              <a:defRPr sz="1600" b="1"/>
            </a:lvl1pPr>
          </a:lstStyle>
          <a:p>
            <a:pPr>
              <a:defRPr/>
            </a:pPr>
            <a:r>
              <a:rPr lang="en-GB" sz="1400" dirty="0"/>
              <a:t>Design considerations</a:t>
            </a:r>
          </a:p>
          <a:p>
            <a:pPr marL="285750" indent="-285750">
              <a:buFont typeface="Arial" panose="020B0604020202020204" pitchFamily="34" charset="0"/>
              <a:buChar char="•"/>
              <a:defRPr/>
            </a:pPr>
            <a:r>
              <a:rPr lang="en-GB" sz="1400" b="0" dirty="0" smtClean="0"/>
              <a:t>MIS provides a consolidated, single </a:t>
            </a:r>
            <a:r>
              <a:rPr lang="en-GB" sz="1400" b="0" dirty="0"/>
              <a:t>source of </a:t>
            </a:r>
            <a:r>
              <a:rPr lang="en-GB" sz="1400" b="0" dirty="0" smtClean="0"/>
              <a:t>switching data available to all market participants.</a:t>
            </a:r>
          </a:p>
          <a:p>
            <a:pPr marL="285750" indent="-285750">
              <a:buFont typeface="Arial" panose="020B0604020202020204" pitchFamily="34" charset="0"/>
              <a:buChar char="•"/>
              <a:defRPr/>
            </a:pPr>
            <a:r>
              <a:rPr lang="en-GB" sz="1400" b="0" dirty="0" smtClean="0"/>
              <a:t>MIS could be based on a new technology platform, or provisioned from development of an existing industry asset. </a:t>
            </a:r>
          </a:p>
          <a:p>
            <a:pPr marL="285750" indent="-285750">
              <a:buFont typeface="Arial" panose="020B0604020202020204" pitchFamily="34" charset="0"/>
              <a:buChar char="•"/>
              <a:defRPr/>
            </a:pPr>
            <a:r>
              <a:rPr lang="en-GB" sz="1400" b="0" dirty="0" smtClean="0"/>
              <a:t>XML messaging layer passes switch information between market participants, with real time transaction processing</a:t>
            </a:r>
            <a:endParaRPr lang="en-GB" sz="1400" b="0" dirty="0"/>
          </a:p>
        </p:txBody>
      </p:sp>
      <p:sp>
        <p:nvSpPr>
          <p:cNvPr id="13" name="TextBox 12"/>
          <p:cNvSpPr txBox="1"/>
          <p:nvPr/>
        </p:nvSpPr>
        <p:spPr>
          <a:xfrm>
            <a:off x="4427538" y="4056063"/>
            <a:ext cx="4465637" cy="1169987"/>
          </a:xfrm>
          <a:prstGeom prst="rect">
            <a:avLst/>
          </a:prstGeom>
          <a:noFill/>
        </p:spPr>
        <p:txBody>
          <a:bodyPr>
            <a:spAutoFit/>
          </a:bodyPr>
          <a:lstStyle/>
          <a:p>
            <a:pPr>
              <a:defRPr/>
            </a:pPr>
            <a:r>
              <a:rPr lang="en-GB" sz="1400" b="1" dirty="0"/>
              <a:t>Issues</a:t>
            </a:r>
            <a:endParaRPr lang="en-GB" sz="1600" b="1" dirty="0"/>
          </a:p>
          <a:p>
            <a:pPr marL="285750" indent="-285750">
              <a:buFont typeface="Arial" panose="020B0604020202020204" pitchFamily="34" charset="0"/>
              <a:buChar char="•"/>
              <a:defRPr/>
            </a:pPr>
            <a:r>
              <a:rPr lang="en-GB" sz="1400" dirty="0"/>
              <a:t>The role of the relevant data stewards and maintainers must be acknowledged and enforced</a:t>
            </a:r>
          </a:p>
          <a:p>
            <a:pPr marL="285750" indent="-285750">
              <a:buFont typeface="Arial" panose="020B0604020202020204" pitchFamily="34" charset="0"/>
              <a:buChar char="•"/>
              <a:defRPr/>
            </a:pPr>
            <a:r>
              <a:rPr lang="en-GB" sz="1400" dirty="0"/>
              <a:t>Migrating data from existing systems would be a considerable, but not insurmountable challenge</a:t>
            </a:r>
          </a:p>
        </p:txBody>
      </p:sp>
      <p:sp>
        <p:nvSpPr>
          <p:cNvPr id="14" name="TextBox 13"/>
          <p:cNvSpPr txBox="1"/>
          <p:nvPr/>
        </p:nvSpPr>
        <p:spPr>
          <a:xfrm>
            <a:off x="358775" y="4110038"/>
            <a:ext cx="4068763" cy="1816100"/>
          </a:xfrm>
          <a:prstGeom prst="rect">
            <a:avLst/>
          </a:prstGeom>
          <a:noFill/>
        </p:spPr>
        <p:txBody>
          <a:bodyPr>
            <a:spAutoFit/>
          </a:bodyPr>
          <a:lstStyle/>
          <a:p>
            <a:pPr>
              <a:defRPr/>
            </a:pPr>
            <a:r>
              <a:rPr lang="en-GB" sz="1400" b="1" dirty="0"/>
              <a:t>Likely impact</a:t>
            </a:r>
          </a:p>
          <a:p>
            <a:pPr marL="285750" indent="-285750">
              <a:buFont typeface="Arial" panose="020B0604020202020204" pitchFamily="34" charset="0"/>
              <a:buChar char="•"/>
              <a:defRPr/>
            </a:pPr>
            <a:r>
              <a:rPr lang="en-GB" sz="1400" dirty="0"/>
              <a:t>Delivers harmonised, more reliable and start of next-day switch capability </a:t>
            </a:r>
          </a:p>
          <a:p>
            <a:pPr marL="285750" indent="-285750">
              <a:buFont typeface="Arial" panose="020B0604020202020204" pitchFamily="34" charset="0"/>
              <a:buChar char="•"/>
              <a:defRPr/>
            </a:pPr>
            <a:r>
              <a:rPr lang="en-GB" sz="1400" dirty="0"/>
              <a:t>Higher delivery cost and risk but higher benefits for consumers</a:t>
            </a:r>
          </a:p>
          <a:p>
            <a:pPr marL="285750" indent="-285750">
              <a:buFont typeface="Arial" panose="020B0604020202020204" pitchFamily="34" charset="0"/>
              <a:buChar char="•"/>
              <a:defRPr/>
            </a:pPr>
            <a:r>
              <a:rPr lang="en-GB" sz="1400" dirty="0"/>
              <a:t>A single central definitive repository for the essential data needed to reliably perform a consumer’s switch</a:t>
            </a:r>
          </a:p>
        </p:txBody>
      </p:sp>
      <p:sp>
        <p:nvSpPr>
          <p:cNvPr id="10248" name="TextBox 14"/>
          <p:cNvSpPr txBox="1">
            <a:spLocks noChangeArrowheads="1"/>
          </p:cNvSpPr>
          <p:nvPr/>
        </p:nvSpPr>
        <p:spPr bwMode="auto">
          <a:xfrm>
            <a:off x="3132138" y="436563"/>
            <a:ext cx="5761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a:r>
              <a:rPr lang="en-GB" altLang="en-US" b="1"/>
              <a:t>Reform Package 3 – Full reform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bwMode="auto">
          <a:xfrm>
            <a:off x="500063" y="493713"/>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a:r>
              <a:rPr lang="en-GB" altLang="en-US" sz="2000" b="1" smtClean="0"/>
              <a:t>Purpose</a:t>
            </a:r>
          </a:p>
        </p:txBody>
      </p:sp>
      <p:sp>
        <p:nvSpPr>
          <p:cNvPr id="3075"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B5553D9-F359-4C6E-AFAE-9DCE312ADB91}" type="slidenum">
              <a:rPr lang="en-GB" altLang="en-US"/>
              <a:pPr/>
              <a:t>2</a:t>
            </a:fld>
            <a:endParaRPr lang="en-GB" altLang="en-US"/>
          </a:p>
        </p:txBody>
      </p:sp>
      <p:sp>
        <p:nvSpPr>
          <p:cNvPr id="3076" name="BJPseudoFooter"/>
          <p:cNvSpPr txBox="1">
            <a:spLocks noChangeArrowheads="1"/>
          </p:cNvSpPr>
          <p:nvPr>
            <p:custDataLst>
              <p:tags r:id="rId1"/>
            </p:custDataLst>
          </p:nvPr>
        </p:nvSpPr>
        <p:spPr bwMode="auto">
          <a:xfrm>
            <a:off x="127000" y="6445190"/>
            <a:ext cx="889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
        <p:nvSpPr>
          <p:cNvPr id="6149" name="TextBox 7"/>
          <p:cNvSpPr txBox="1">
            <a:spLocks noChangeArrowheads="1"/>
          </p:cNvSpPr>
          <p:nvPr/>
        </p:nvSpPr>
        <p:spPr bwMode="auto">
          <a:xfrm>
            <a:off x="615950" y="1657350"/>
            <a:ext cx="8081963"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buFont typeface="Arial" panose="020B0604020202020204" pitchFamily="34" charset="0"/>
              <a:buChar char="•"/>
              <a:defRPr/>
            </a:pPr>
            <a:r>
              <a:rPr lang="en-GB" altLang="en-US" dirty="0" smtClean="0"/>
              <a:t>Request views on our proposed reform packages</a:t>
            </a:r>
          </a:p>
          <a:p>
            <a:pPr eaLnBrk="1" hangingPunct="1">
              <a:buFont typeface="Arial" panose="020B0604020202020204" pitchFamily="34" charset="0"/>
              <a:buChar char="•"/>
              <a:defRPr/>
            </a:pPr>
            <a:endParaRPr lang="en-GB" altLang="en-US" dirty="0" smtClean="0"/>
          </a:p>
          <a:p>
            <a:pPr eaLnBrk="1" hangingPunct="1">
              <a:buFont typeface="Arial" panose="020B0604020202020204" pitchFamily="34" charset="0"/>
              <a:buChar char="•"/>
              <a:defRPr/>
            </a:pPr>
            <a:r>
              <a:rPr lang="en-GB" altLang="en-US" dirty="0" smtClean="0"/>
              <a:t>We also want to test our initial thinking on the RFI</a:t>
            </a:r>
          </a:p>
          <a:p>
            <a:pPr eaLnBrk="1" hangingPunct="1">
              <a:buFont typeface="Arial" panose="020B0604020202020204" pitchFamily="34" charset="0"/>
              <a:buChar char="•"/>
              <a:defRPr/>
            </a:pPr>
            <a:endParaRPr lang="en-GB" altLang="en-US" dirty="0" smtClean="0"/>
          </a:p>
          <a:p>
            <a:pPr eaLnBrk="1" hangingPunct="1">
              <a:buFont typeface="Arial" panose="020B0604020202020204" pitchFamily="34" charset="0"/>
              <a:buChar char="•"/>
              <a:defRPr/>
            </a:pPr>
            <a:r>
              <a:rPr lang="en-GB" altLang="en-US" dirty="0" smtClean="0"/>
              <a:t>Set out next steps</a:t>
            </a:r>
          </a:p>
          <a:p>
            <a:pPr marL="457200" lvl="1" indent="0" eaLnBrk="1" hangingPunct="1">
              <a:defRPr/>
            </a:pPr>
            <a:endParaRPr lang="en-GB" alt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xfrm>
            <a:off x="500063" y="32385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a:r>
              <a:rPr lang="en-GB" altLang="en-US" sz="2000" b="1" smtClean="0"/>
              <a:t>Approach to developing </a:t>
            </a:r>
            <a:br>
              <a:rPr lang="en-GB" altLang="en-US" sz="2000" b="1" smtClean="0"/>
            </a:br>
            <a:r>
              <a:rPr lang="en-GB" altLang="en-US" sz="2000" b="1" smtClean="0"/>
              <a:t>reform packages the and the RFI</a:t>
            </a:r>
          </a:p>
        </p:txBody>
      </p:sp>
      <p:sp>
        <p:nvSpPr>
          <p:cNvPr id="4099"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E9BB99B-CF0E-40D4-8A0E-3FC772F4E626}" type="slidenum">
              <a:rPr lang="en-GB" altLang="en-US"/>
              <a:pPr/>
              <a:t>3</a:t>
            </a:fld>
            <a:endParaRPr lang="en-GB" altLang="en-US"/>
          </a:p>
        </p:txBody>
      </p:sp>
      <p:sp>
        <p:nvSpPr>
          <p:cNvPr id="4100" name="BJPseudoFooter"/>
          <p:cNvSpPr txBox="1">
            <a:spLocks noChangeArrowheads="1"/>
          </p:cNvSpPr>
          <p:nvPr>
            <p:custDataLst>
              <p:tags r:id="rId1"/>
            </p:custDataLst>
          </p:nvPr>
        </p:nvSpPr>
        <p:spPr bwMode="auto">
          <a:xfrm>
            <a:off x="127000" y="6445190"/>
            <a:ext cx="889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
        <p:nvSpPr>
          <p:cNvPr id="4101" name="TextBox 7"/>
          <p:cNvSpPr txBox="1">
            <a:spLocks noChangeArrowheads="1"/>
          </p:cNvSpPr>
          <p:nvPr/>
        </p:nvSpPr>
        <p:spPr bwMode="auto">
          <a:xfrm>
            <a:off x="615950" y="1225550"/>
            <a:ext cx="8081963" cy="558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buFont typeface="Arial" panose="020B0604020202020204" pitchFamily="34" charset="0"/>
              <a:buChar char="•"/>
            </a:pPr>
            <a:r>
              <a:rPr lang="en-GB" altLang="en-US" sz="1700" dirty="0"/>
              <a:t>We welcome industry’s strong support in developing and shaping reform options for new business processes, system architectures, delivery strategy, commercial arrangements and the regulatory framework</a:t>
            </a:r>
          </a:p>
          <a:p>
            <a:pPr eaLnBrk="1" hangingPunct="1">
              <a:buFont typeface="Arial" panose="020B0604020202020204" pitchFamily="34" charset="0"/>
              <a:buChar char="•"/>
            </a:pPr>
            <a:endParaRPr lang="en-GB" altLang="en-US" sz="1700" dirty="0"/>
          </a:p>
          <a:p>
            <a:pPr eaLnBrk="1" hangingPunct="1">
              <a:buFont typeface="Arial" panose="020B0604020202020204" pitchFamily="34" charset="0"/>
              <a:buChar char="•"/>
            </a:pPr>
            <a:r>
              <a:rPr lang="en-GB" altLang="en-US" sz="1700" dirty="0"/>
              <a:t>We are now putting the preferred options together into three reform packages. We refer to this as Design Baseline 1 (DB1)</a:t>
            </a:r>
          </a:p>
          <a:p>
            <a:pPr eaLnBrk="1" hangingPunct="1">
              <a:buFont typeface="Arial" panose="020B0604020202020204" pitchFamily="34" charset="0"/>
              <a:buChar char="•"/>
            </a:pPr>
            <a:endParaRPr lang="en-GB" altLang="en-US" sz="1700" dirty="0"/>
          </a:p>
          <a:p>
            <a:pPr eaLnBrk="1" hangingPunct="1">
              <a:buFont typeface="Arial" panose="020B0604020202020204" pitchFamily="34" charset="0"/>
              <a:buChar char="•"/>
            </a:pPr>
            <a:r>
              <a:rPr lang="en-GB" altLang="en-US" sz="1700" dirty="0"/>
              <a:t>We want to refine DB1 through a Request For Information (early next year) alongside a do nothing option</a:t>
            </a:r>
          </a:p>
          <a:p>
            <a:pPr eaLnBrk="1" hangingPunct="1">
              <a:buFont typeface="Arial" panose="020B0604020202020204" pitchFamily="34" charset="0"/>
              <a:buChar char="•"/>
            </a:pPr>
            <a:endParaRPr lang="en-GB" altLang="en-US" sz="1700" dirty="0"/>
          </a:p>
          <a:p>
            <a:pPr eaLnBrk="1" hangingPunct="1">
              <a:buFont typeface="Arial" panose="020B0604020202020204" pitchFamily="34" charset="0"/>
              <a:buChar char="•"/>
            </a:pPr>
            <a:r>
              <a:rPr lang="en-GB" altLang="en-US" sz="1700" dirty="0" smtClean="0"/>
              <a:t>As described in next slide, we </a:t>
            </a:r>
            <a:r>
              <a:rPr lang="en-GB" altLang="en-US" sz="1700" dirty="0"/>
              <a:t>will continue to develop and test the draft reform packages and RFI with industry prior to publication</a:t>
            </a:r>
          </a:p>
          <a:p>
            <a:pPr eaLnBrk="1" hangingPunct="1">
              <a:buFont typeface="Arial" panose="020B0604020202020204" pitchFamily="34" charset="0"/>
              <a:buChar char="•"/>
            </a:pPr>
            <a:endParaRPr lang="en-GB" altLang="en-US" sz="1700" dirty="0"/>
          </a:p>
          <a:p>
            <a:pPr eaLnBrk="1" hangingPunct="1">
              <a:buFont typeface="Arial" panose="020B0604020202020204" pitchFamily="34" charset="0"/>
              <a:buChar char="•"/>
            </a:pPr>
            <a:r>
              <a:rPr lang="en-GB" altLang="en-US" sz="1700" dirty="0"/>
              <a:t>We are following HM Treasury’s Methodology for producing business cases for major reforms such as the Switching Programme. Alongside the RFI, will publish the first iteration of the Business Case – the Strategic Outline Case</a:t>
            </a:r>
          </a:p>
          <a:p>
            <a:pPr eaLnBrk="1" hangingPunct="1">
              <a:buFont typeface="Arial" panose="020B0604020202020204" pitchFamily="34" charset="0"/>
              <a:buChar char="•"/>
            </a:pPr>
            <a:endParaRPr lang="en-GB" altLang="en-US" sz="1700" dirty="0"/>
          </a:p>
          <a:p>
            <a:pPr eaLnBrk="1" hangingPunct="1">
              <a:buFont typeface="Arial" panose="020B0604020202020204" pitchFamily="34" charset="0"/>
              <a:buChar char="•"/>
            </a:pPr>
            <a:r>
              <a:rPr lang="en-GB" altLang="en-US" sz="1700" dirty="0"/>
              <a:t>We will use the RFI responses to refine the reform packages and inform our detailed economic assessment of each. We will consult  on our updated reform packages (mid-2017). This will include the second iteration of the Business Case – The Outline Business Case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xfrm>
            <a:off x="500063" y="493713"/>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a:r>
              <a:rPr lang="en-GB" altLang="en-US" sz="2000" b="1" smtClean="0"/>
              <a:t>Stakeholder engagement and next steps</a:t>
            </a:r>
          </a:p>
        </p:txBody>
      </p:sp>
      <p:sp>
        <p:nvSpPr>
          <p:cNvPr id="16387"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57772AE-8E3A-4AD1-9FEE-762464179F6B}" type="slidenum">
              <a:rPr lang="en-GB" altLang="en-US"/>
              <a:pPr/>
              <a:t>4</a:t>
            </a:fld>
            <a:endParaRPr lang="en-GB" altLang="en-US"/>
          </a:p>
        </p:txBody>
      </p:sp>
      <p:sp>
        <p:nvSpPr>
          <p:cNvPr id="16388" name="BJPseudoFooter"/>
          <p:cNvSpPr txBox="1">
            <a:spLocks noChangeArrowheads="1"/>
          </p:cNvSpPr>
          <p:nvPr>
            <p:custDataLst>
              <p:tags r:id="rId1"/>
            </p:custDataLst>
          </p:nvPr>
        </p:nvSpPr>
        <p:spPr bwMode="auto">
          <a:xfrm>
            <a:off x="127000" y="6445250"/>
            <a:ext cx="8890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r>
              <a:rPr lang="en-GB" altLang="en-US" sz="900">
                <a:solidFill>
                  <a:srgbClr val="000000"/>
                </a:solidFill>
                <a:latin typeface="Verdana" panose="020B0604030504040204" pitchFamily="34" charset="0"/>
              </a:rPr>
              <a:t>        </a:t>
            </a:r>
            <a:r>
              <a:rPr lang="en-GB" altLang="en-US" sz="1100">
                <a:solidFill>
                  <a:srgbClr val="000000"/>
                </a:solidFill>
              </a:rPr>
              <a:t>
</a:t>
            </a:r>
            <a:r>
              <a:rPr lang="en-GB" altLang="en-US" sz="900">
                <a:solidFill>
                  <a:srgbClr val="000000"/>
                </a:solidFill>
                <a:latin typeface="Verdana" panose="020B0604030504040204" pitchFamily="34" charset="0"/>
              </a:rPr>
              <a:t>  </a:t>
            </a:r>
          </a:p>
        </p:txBody>
      </p:sp>
      <p:sp>
        <p:nvSpPr>
          <p:cNvPr id="6" name="TextBox 7"/>
          <p:cNvSpPr txBox="1">
            <a:spLocks noChangeArrowheads="1"/>
          </p:cNvSpPr>
          <p:nvPr/>
        </p:nvSpPr>
        <p:spPr bwMode="auto">
          <a:xfrm>
            <a:off x="633413" y="1304925"/>
            <a:ext cx="8081962"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0" indent="0" eaLnBrk="1" hangingPunct="1">
              <a:defRPr/>
            </a:pPr>
            <a:r>
              <a:rPr lang="en-GB" altLang="en-US" sz="1600" dirty="0" smtClean="0"/>
              <a:t>We intend to consult with affected parties on how best to design and communicate the RFI.#</a:t>
            </a:r>
          </a:p>
          <a:p>
            <a:pPr marL="0" indent="0" eaLnBrk="1" hangingPunct="1">
              <a:defRPr/>
            </a:pPr>
            <a:endParaRPr lang="en-GB" altLang="en-US" sz="1600" dirty="0" smtClean="0"/>
          </a:p>
          <a:p>
            <a:pPr marL="285750" indent="-285750" eaLnBrk="1" hangingPunct="1">
              <a:buFont typeface="Arial" panose="020B0604020202020204" pitchFamily="34" charset="0"/>
              <a:buChar char="•"/>
              <a:defRPr/>
            </a:pPr>
            <a:r>
              <a:rPr lang="en-GB" altLang="en-US" sz="1600" dirty="0" smtClean="0"/>
              <a:t>12-13 October - communicate reform packages and early thinking on approach to RFI to SPDG, </a:t>
            </a:r>
            <a:r>
              <a:rPr lang="en-GB" altLang="en-US" sz="1600" dirty="0" err="1" smtClean="0"/>
              <a:t>ICoSS</a:t>
            </a:r>
            <a:r>
              <a:rPr lang="en-GB" altLang="en-US" sz="1600" dirty="0" smtClean="0"/>
              <a:t> and EDAG.</a:t>
            </a:r>
          </a:p>
          <a:p>
            <a:pPr marL="285750" indent="-285750" eaLnBrk="1" hangingPunct="1">
              <a:buFont typeface="Arial" panose="020B0604020202020204" pitchFamily="34" charset="0"/>
              <a:buChar char="•"/>
              <a:defRPr/>
            </a:pPr>
            <a:endParaRPr lang="en-GB" altLang="en-US" sz="1600" dirty="0" smtClean="0"/>
          </a:p>
          <a:p>
            <a:pPr marL="285750" indent="-285750" eaLnBrk="1" hangingPunct="1">
              <a:buFont typeface="Arial" panose="020B0604020202020204" pitchFamily="34" charset="0"/>
              <a:buChar char="•"/>
              <a:defRPr/>
            </a:pPr>
            <a:r>
              <a:rPr lang="en-GB" altLang="en-US" sz="1600" dirty="0" smtClean="0"/>
              <a:t>27 October - reform packages to be signed off by DA.</a:t>
            </a:r>
          </a:p>
          <a:p>
            <a:pPr marL="285750" indent="-285750" eaLnBrk="1" hangingPunct="1">
              <a:buFont typeface="Arial" panose="020B0604020202020204" pitchFamily="34" charset="0"/>
              <a:buChar char="•"/>
              <a:defRPr/>
            </a:pPr>
            <a:endParaRPr lang="en-GB" altLang="en-US" sz="1600" dirty="0"/>
          </a:p>
          <a:p>
            <a:pPr marL="285750" indent="-285750" eaLnBrk="1" hangingPunct="1">
              <a:buFont typeface="Arial" panose="020B0604020202020204" pitchFamily="34" charset="0"/>
              <a:buChar char="•"/>
              <a:defRPr/>
            </a:pPr>
            <a:r>
              <a:rPr lang="en-GB" altLang="en-US" sz="1600" dirty="0" smtClean="0"/>
              <a:t>7 November – Ofgem is hosting a seminar to provide a stocktake of work completed on the Programme to date, to introduce the reform packages, and to outline the planned approach for the RFI. Invites are being sent out to industry stakeholders. The seminar will be used to seek feedback and input into the RFI approach.</a:t>
            </a:r>
          </a:p>
          <a:p>
            <a:pPr marL="285750" indent="-285750" eaLnBrk="1" hangingPunct="1">
              <a:buFont typeface="Arial" panose="020B0604020202020204" pitchFamily="34" charset="0"/>
              <a:buChar char="•"/>
              <a:defRPr/>
            </a:pPr>
            <a:endParaRPr lang="en-GB" altLang="en-US" sz="1600" dirty="0"/>
          </a:p>
          <a:p>
            <a:pPr marL="285750" indent="-285750" eaLnBrk="1" hangingPunct="1">
              <a:buFont typeface="Arial" panose="020B0604020202020204" pitchFamily="34" charset="0"/>
              <a:buChar char="•"/>
              <a:defRPr/>
            </a:pPr>
            <a:r>
              <a:rPr lang="en-GB" altLang="en-US" sz="1600" dirty="0" smtClean="0"/>
              <a:t>November-December – test RFI with nominated stakeholders</a:t>
            </a:r>
          </a:p>
          <a:p>
            <a:pPr marL="285750" indent="-285750" eaLnBrk="1" hangingPunct="1">
              <a:buFont typeface="Arial" panose="020B0604020202020204" pitchFamily="34" charset="0"/>
              <a:buChar char="•"/>
              <a:defRPr/>
            </a:pPr>
            <a:endParaRPr lang="en-GB" altLang="en-US" sz="1600" dirty="0"/>
          </a:p>
          <a:p>
            <a:pPr marL="285750" indent="-285750" eaLnBrk="1" hangingPunct="1">
              <a:buFont typeface="Arial" panose="020B0604020202020204" pitchFamily="34" charset="0"/>
              <a:buChar char="•"/>
              <a:defRPr/>
            </a:pPr>
            <a:r>
              <a:rPr lang="en-GB" altLang="en-US" sz="1600" dirty="0" smtClean="0"/>
              <a:t>December – share relevant sections of the RFI with stakeholder groups</a:t>
            </a:r>
          </a:p>
          <a:p>
            <a:pPr marL="285750" indent="-285750" eaLnBrk="1" hangingPunct="1">
              <a:buFont typeface="Arial" panose="020B0604020202020204" pitchFamily="34" charset="0"/>
              <a:buChar char="•"/>
              <a:defRPr/>
            </a:pPr>
            <a:endParaRPr lang="en-GB" altLang="en-US" sz="1600" dirty="0"/>
          </a:p>
          <a:p>
            <a:pPr marL="285750" indent="-285750" eaLnBrk="1" hangingPunct="1">
              <a:buFont typeface="Arial" panose="020B0604020202020204" pitchFamily="34" charset="0"/>
              <a:buChar char="•"/>
              <a:defRPr/>
            </a:pPr>
            <a:r>
              <a:rPr lang="en-GB" altLang="en-US" sz="1600" dirty="0" smtClean="0"/>
              <a:t>January – RFI to be published, with responses sought within four weeks. Ofgem will be open to a continuous dialogue with stakeholders throughout this period if it would be helpful.</a:t>
            </a:r>
          </a:p>
          <a:p>
            <a:pPr marL="285750" indent="-285750" eaLnBrk="1" hangingPunct="1">
              <a:buFont typeface="Arial" panose="020B0604020202020204" pitchFamily="34" charset="0"/>
              <a:buChar char="•"/>
              <a:defRPr/>
            </a:pPr>
            <a:endParaRPr lang="en-GB" altLang="en-US" sz="1600" dirty="0" smtClean="0"/>
          </a:p>
          <a:p>
            <a:pPr marL="0" indent="0" eaLnBrk="1" hangingPunct="1">
              <a:defRPr/>
            </a:pPr>
            <a:r>
              <a:rPr lang="en-GB" altLang="en-US" sz="1600" b="1" dirty="0"/>
              <a:t>P</a:t>
            </a:r>
            <a:r>
              <a:rPr lang="en-GB" altLang="en-US" sz="1600" b="1" dirty="0" smtClean="0"/>
              <a:t>lease </a:t>
            </a:r>
            <a:r>
              <a:rPr lang="en-GB" altLang="en-US" sz="1600" b="1" dirty="0"/>
              <a:t>could you nominate a lead contact for Ofgem to communicate with on the RFI.</a:t>
            </a:r>
          </a:p>
          <a:p>
            <a:pPr marL="0" indent="0" eaLnBrk="1" hangingPunct="1">
              <a:defRPr/>
            </a:pPr>
            <a:endParaRPr lang="en-GB" altLang="en-US" sz="1600" dirty="0"/>
          </a:p>
        </p:txBody>
      </p:sp>
      <p:sp>
        <p:nvSpPr>
          <p:cNvPr id="16390" name="Footer Placeholder 1"/>
          <p:cNvSpPr>
            <a:spLocks noGrp="1"/>
          </p:cNvSpPr>
          <p:nvPr>
            <p:ph type="ftr" sz="quarter" idx="4294967295"/>
            <p:custDataLst>
              <p:tags r:id="rId2"/>
            </p:custDataLst>
          </p:nvPr>
        </p:nvSpPr>
        <p:spPr bwMode="auto">
          <a:xfrm>
            <a:off x="0" y="6356350"/>
            <a:ext cx="9144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500063" y="493713"/>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a:r>
              <a:rPr lang="en-GB" altLang="en-US" sz="2000" b="1" smtClean="0"/>
              <a:t>Who will we request information from?</a:t>
            </a:r>
          </a:p>
        </p:txBody>
      </p:sp>
      <p:sp>
        <p:nvSpPr>
          <p:cNvPr id="13315"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C57326D-3F75-4804-859D-B9623277C55B}" type="slidenum">
              <a:rPr lang="en-GB" altLang="en-US"/>
              <a:pPr/>
              <a:t>5</a:t>
            </a:fld>
            <a:endParaRPr lang="en-GB" altLang="en-US"/>
          </a:p>
        </p:txBody>
      </p:sp>
      <p:sp>
        <p:nvSpPr>
          <p:cNvPr id="13316" name="BJPseudoFooter"/>
          <p:cNvSpPr txBox="1">
            <a:spLocks noChangeArrowheads="1"/>
          </p:cNvSpPr>
          <p:nvPr>
            <p:custDataLst>
              <p:tags r:id="rId1"/>
            </p:custDataLst>
          </p:nvPr>
        </p:nvSpPr>
        <p:spPr bwMode="auto">
          <a:xfrm>
            <a:off x="127000" y="6445250"/>
            <a:ext cx="8890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r>
              <a:rPr lang="en-GB" altLang="en-US" sz="900">
                <a:solidFill>
                  <a:srgbClr val="000000"/>
                </a:solidFill>
                <a:latin typeface="Verdana" panose="020B0604030504040204" pitchFamily="34" charset="0"/>
              </a:rPr>
              <a:t>        </a:t>
            </a:r>
            <a:r>
              <a:rPr lang="en-GB" altLang="en-US" sz="1100">
                <a:solidFill>
                  <a:srgbClr val="000000"/>
                </a:solidFill>
              </a:rPr>
              <a:t>
</a:t>
            </a:r>
            <a:r>
              <a:rPr lang="en-GB" altLang="en-US" sz="900">
                <a:solidFill>
                  <a:srgbClr val="000000"/>
                </a:solidFill>
                <a:latin typeface="Verdana" panose="020B0604030504040204" pitchFamily="34" charset="0"/>
              </a:rPr>
              <a:t>  </a:t>
            </a:r>
          </a:p>
        </p:txBody>
      </p:sp>
      <p:sp>
        <p:nvSpPr>
          <p:cNvPr id="30725" name="TextBox 7"/>
          <p:cNvSpPr txBox="1">
            <a:spLocks noChangeArrowheads="1"/>
          </p:cNvSpPr>
          <p:nvPr/>
        </p:nvSpPr>
        <p:spPr bwMode="auto">
          <a:xfrm>
            <a:off x="633413" y="1722438"/>
            <a:ext cx="808196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0" indent="0" eaLnBrk="1" hangingPunct="1">
              <a:defRPr/>
            </a:pPr>
            <a:r>
              <a:rPr lang="en-GB" altLang="en-US" sz="1600" dirty="0" smtClean="0"/>
              <a:t>We are currently planning to submit our request for information to the following stakeholders:</a:t>
            </a:r>
          </a:p>
          <a:p>
            <a:pPr marL="0" indent="0" eaLnBrk="1" hangingPunct="1">
              <a:defRPr/>
            </a:pPr>
            <a:endParaRPr lang="en-GB" altLang="en-US" sz="1600" dirty="0"/>
          </a:p>
          <a:p>
            <a:pPr marL="285750" indent="-285750" eaLnBrk="1" hangingPunct="1">
              <a:buFont typeface="Arial" panose="020B0604020202020204" pitchFamily="34" charset="0"/>
              <a:buChar char="•"/>
              <a:defRPr/>
            </a:pPr>
            <a:r>
              <a:rPr lang="en-GB" altLang="en-US" sz="1600" dirty="0" smtClean="0"/>
              <a:t>Active gas and electricity suppliers</a:t>
            </a:r>
          </a:p>
          <a:p>
            <a:pPr marL="285750" indent="-285750" eaLnBrk="1" hangingPunct="1">
              <a:buFont typeface="Arial" panose="020B0604020202020204" pitchFamily="34" charset="0"/>
              <a:buChar char="•"/>
              <a:defRPr/>
            </a:pPr>
            <a:r>
              <a:rPr lang="en-GB" altLang="en-US" sz="1600" dirty="0" smtClean="0"/>
              <a:t>Gas distribution networks (including independent gas transporters)</a:t>
            </a:r>
          </a:p>
          <a:p>
            <a:pPr marL="285750" indent="-285750" eaLnBrk="1" hangingPunct="1">
              <a:buFont typeface="Arial" panose="020B0604020202020204" pitchFamily="34" charset="0"/>
              <a:buChar char="•"/>
              <a:defRPr/>
            </a:pPr>
            <a:r>
              <a:rPr lang="en-GB" altLang="en-US" sz="1600" dirty="0" smtClean="0"/>
              <a:t>Distribution network operators (including iDNOs)</a:t>
            </a:r>
          </a:p>
          <a:p>
            <a:pPr marL="285750" indent="-285750" eaLnBrk="1" hangingPunct="1">
              <a:buFont typeface="Arial" panose="020B0604020202020204" pitchFamily="34" charset="0"/>
              <a:buChar char="•"/>
              <a:defRPr/>
            </a:pPr>
            <a:r>
              <a:rPr lang="en-GB" altLang="en-US" sz="1600" dirty="0" smtClean="0"/>
              <a:t>Xoserve</a:t>
            </a:r>
          </a:p>
          <a:p>
            <a:pPr marL="285750" indent="-285750" eaLnBrk="1" hangingPunct="1">
              <a:buFont typeface="Arial" panose="020B0604020202020204" pitchFamily="34" charset="0"/>
              <a:buChar char="•"/>
              <a:defRPr/>
            </a:pPr>
            <a:r>
              <a:rPr lang="en-GB" altLang="en-US" sz="1600" dirty="0" smtClean="0"/>
              <a:t>Code bodies</a:t>
            </a:r>
          </a:p>
          <a:p>
            <a:pPr marL="285750" indent="-285750" eaLnBrk="1" hangingPunct="1">
              <a:buFont typeface="Arial" panose="020B0604020202020204" pitchFamily="34" charset="0"/>
              <a:buChar char="•"/>
              <a:defRPr/>
            </a:pPr>
            <a:r>
              <a:rPr lang="en-GB" altLang="en-US" sz="1600" dirty="0" smtClean="0"/>
              <a:t>DCC</a:t>
            </a:r>
          </a:p>
          <a:p>
            <a:pPr marL="285750" indent="-285750" eaLnBrk="1" hangingPunct="1">
              <a:buFont typeface="Arial" panose="020B0604020202020204" pitchFamily="34" charset="0"/>
              <a:buChar char="•"/>
              <a:defRPr/>
            </a:pPr>
            <a:r>
              <a:rPr lang="en-GB" altLang="en-US" sz="1600" dirty="0" smtClean="0"/>
              <a:t>Metering agents</a:t>
            </a:r>
          </a:p>
          <a:p>
            <a:pPr marL="285750" indent="-285750" eaLnBrk="1" hangingPunct="1">
              <a:buFont typeface="Arial" panose="020B0604020202020204" pitchFamily="34" charset="0"/>
              <a:buChar char="•"/>
              <a:defRPr/>
            </a:pPr>
            <a:r>
              <a:rPr lang="en-GB" altLang="en-US" sz="1600" dirty="0" smtClean="0"/>
              <a:t>Shippers (that provide services for suppliers that are not part of same organisation</a:t>
            </a:r>
            <a:r>
              <a:rPr lang="en-GB" altLang="en-US" sz="1600" dirty="0" smtClean="0"/>
              <a:t>)</a:t>
            </a:r>
            <a:endParaRPr lang="en-GB" altLang="en-US" sz="1600" dirty="0" smtClean="0"/>
          </a:p>
          <a:p>
            <a:pPr marL="285750" indent="-285750" eaLnBrk="1" hangingPunct="1">
              <a:buFont typeface="Arial" panose="020B0604020202020204" pitchFamily="34" charset="0"/>
              <a:buChar char="•"/>
              <a:defRPr/>
            </a:pPr>
            <a:r>
              <a:rPr lang="en-GB" altLang="en-US" sz="1600" dirty="0" err="1" smtClean="0"/>
              <a:t>Electralink</a:t>
            </a:r>
            <a:endParaRPr lang="en-GB" altLang="en-US" sz="1600" dirty="0" smtClean="0"/>
          </a:p>
          <a:p>
            <a:pPr marL="285750" indent="-285750" eaLnBrk="1" hangingPunct="1">
              <a:buFont typeface="Arial" panose="020B0604020202020204" pitchFamily="34" charset="0"/>
              <a:buChar char="•"/>
              <a:defRPr/>
            </a:pPr>
            <a:r>
              <a:rPr lang="en-GB" altLang="en-US" sz="1600" dirty="0" smtClean="0"/>
              <a:t>TPIs</a:t>
            </a:r>
          </a:p>
          <a:p>
            <a:pPr marL="0" indent="0" eaLnBrk="1" hangingPunct="1">
              <a:defRPr/>
            </a:pPr>
            <a:endParaRPr lang="en-GB" altLang="en-US" sz="1600" dirty="0" smtClean="0"/>
          </a:p>
          <a:p>
            <a:pPr marL="0" indent="0" eaLnBrk="1" hangingPunct="1">
              <a:defRPr/>
            </a:pPr>
            <a:r>
              <a:rPr lang="en-GB" altLang="en-US" sz="1600" dirty="0" smtClean="0"/>
              <a:t>We are also considering from who else we should collect customer impact data (</a:t>
            </a:r>
            <a:r>
              <a:rPr lang="en-GB" altLang="en-US" sz="1600" dirty="0" err="1" smtClean="0"/>
              <a:t>eg</a:t>
            </a:r>
            <a:r>
              <a:rPr lang="en-GB" altLang="en-US" sz="1600" dirty="0" smtClean="0"/>
              <a:t> from consumer bodies)</a:t>
            </a:r>
            <a:endParaRPr lang="en-GB" altLang="en-US" sz="1600" dirty="0"/>
          </a:p>
          <a:p>
            <a:pPr marL="0" indent="0" eaLnBrk="1" hangingPunct="1">
              <a:defRPr/>
            </a:pPr>
            <a:endParaRPr lang="en-GB" altLang="en-US" sz="1600" dirty="0" smtClean="0"/>
          </a:p>
          <a:p>
            <a:pPr marL="0" indent="0" eaLnBrk="1" hangingPunct="1">
              <a:defRPr/>
            </a:pPr>
            <a:r>
              <a:rPr lang="en-GB" altLang="en-US" sz="1600" b="1" dirty="0" smtClean="0"/>
              <a:t>Are we missing any key affected stakeholders that won’t be appropriately captured by responses from the above?</a:t>
            </a:r>
            <a:endParaRPr lang="en-GB" altLang="en-US" sz="1600" b="1" dirty="0"/>
          </a:p>
          <a:p>
            <a:pPr eaLnBrk="1" hangingPunct="1">
              <a:buFont typeface="Calibri" pitchFamily="34" charset="0"/>
              <a:buAutoNum type="arabicPeriod"/>
              <a:defRPr/>
            </a:pPr>
            <a:endParaRPr lang="en-GB" altLang="en-US" dirty="0"/>
          </a:p>
        </p:txBody>
      </p:sp>
      <p:sp>
        <p:nvSpPr>
          <p:cNvPr id="13318" name="Footer Placeholder 1"/>
          <p:cNvSpPr>
            <a:spLocks noGrp="1"/>
          </p:cNvSpPr>
          <p:nvPr>
            <p:ph type="ftr" sz="quarter" idx="4294967295"/>
            <p:custDataLst>
              <p:tags r:id="rId2"/>
            </p:custDataLst>
          </p:nvPr>
        </p:nvSpPr>
        <p:spPr bwMode="auto">
          <a:xfrm>
            <a:off x="0" y="6356350"/>
            <a:ext cx="9144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500063" y="493713"/>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a:r>
              <a:rPr lang="en-GB" altLang="en-US" sz="2000" b="1" smtClean="0"/>
              <a:t>What sort of information will we provide?</a:t>
            </a:r>
          </a:p>
        </p:txBody>
      </p:sp>
      <p:sp>
        <p:nvSpPr>
          <p:cNvPr id="15363"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5CA0F57-C217-4D63-A934-AD95866472C8}" type="slidenum">
              <a:rPr lang="en-GB" altLang="en-US"/>
              <a:pPr/>
              <a:t>6</a:t>
            </a:fld>
            <a:endParaRPr lang="en-GB" altLang="en-US"/>
          </a:p>
        </p:txBody>
      </p:sp>
      <p:sp>
        <p:nvSpPr>
          <p:cNvPr id="15364" name="BJPseudoFooter"/>
          <p:cNvSpPr txBox="1">
            <a:spLocks noChangeArrowheads="1"/>
          </p:cNvSpPr>
          <p:nvPr>
            <p:custDataLst>
              <p:tags r:id="rId1"/>
            </p:custDataLst>
          </p:nvPr>
        </p:nvSpPr>
        <p:spPr bwMode="auto">
          <a:xfrm>
            <a:off x="127000" y="6445250"/>
            <a:ext cx="8890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r>
              <a:rPr lang="en-GB" altLang="en-US" sz="900">
                <a:solidFill>
                  <a:srgbClr val="000000"/>
                </a:solidFill>
                <a:latin typeface="Verdana" panose="020B0604030504040204" pitchFamily="34" charset="0"/>
              </a:rPr>
              <a:t>        </a:t>
            </a:r>
            <a:r>
              <a:rPr lang="en-GB" altLang="en-US" sz="1100">
                <a:solidFill>
                  <a:srgbClr val="000000"/>
                </a:solidFill>
              </a:rPr>
              <a:t>
</a:t>
            </a:r>
            <a:r>
              <a:rPr lang="en-GB" altLang="en-US" sz="900">
                <a:solidFill>
                  <a:srgbClr val="000000"/>
                </a:solidFill>
                <a:latin typeface="Verdana" panose="020B0604030504040204" pitchFamily="34" charset="0"/>
              </a:rPr>
              <a:t>  </a:t>
            </a:r>
          </a:p>
        </p:txBody>
      </p:sp>
      <p:sp>
        <p:nvSpPr>
          <p:cNvPr id="6149" name="TextBox 7"/>
          <p:cNvSpPr txBox="1">
            <a:spLocks noChangeArrowheads="1"/>
          </p:cNvSpPr>
          <p:nvPr/>
        </p:nvSpPr>
        <p:spPr bwMode="auto">
          <a:xfrm>
            <a:off x="633413" y="1522413"/>
            <a:ext cx="8081962"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0" indent="0" eaLnBrk="1" hangingPunct="1">
              <a:defRPr/>
            </a:pPr>
            <a:r>
              <a:rPr lang="en-GB" altLang="en-US" sz="1600" dirty="0" smtClean="0"/>
              <a:t>To support the RFI, we will provide the following information:</a:t>
            </a:r>
          </a:p>
          <a:p>
            <a:pPr marL="0" indent="0" eaLnBrk="1" hangingPunct="1">
              <a:defRPr/>
            </a:pPr>
            <a:endParaRPr lang="en-GB" altLang="en-US" sz="1600" dirty="0"/>
          </a:p>
          <a:p>
            <a:pPr eaLnBrk="1" hangingPunct="1">
              <a:buFont typeface="Arial" panose="020B0604020202020204" pitchFamily="34" charset="0"/>
              <a:buChar char="•"/>
              <a:defRPr/>
            </a:pPr>
            <a:r>
              <a:rPr lang="en-GB" altLang="en-US" sz="1600" dirty="0" smtClean="0"/>
              <a:t>Detailed descriptions of all elements of the reform packages, including detailed business processes, will be set out as part of Design Baseline 1. This will be published within the Strategic Outline Business Case at the same time as the RFI. </a:t>
            </a:r>
          </a:p>
          <a:p>
            <a:pPr marL="0" indent="0" eaLnBrk="1" hangingPunct="1">
              <a:defRPr/>
            </a:pPr>
            <a:endParaRPr lang="en-GB" altLang="en-US" sz="1600" dirty="0"/>
          </a:p>
          <a:p>
            <a:pPr eaLnBrk="1" hangingPunct="1">
              <a:buFont typeface="Arial" panose="020B0604020202020204" pitchFamily="34" charset="0"/>
              <a:buChar char="•"/>
              <a:defRPr/>
            </a:pPr>
            <a:r>
              <a:rPr lang="en-GB" altLang="en-US" sz="1600" dirty="0" smtClean="0"/>
              <a:t>Alongside the RFI, we will also provide a commentary on assumptions to take regarding the state of the world under the counterfactual and each reform package. For example, which other reforms to assume will have already been introduced under the counterfactual.</a:t>
            </a:r>
          </a:p>
          <a:p>
            <a:pPr eaLnBrk="1" hangingPunct="1">
              <a:buFont typeface="Arial" panose="020B0604020202020204" pitchFamily="34" charset="0"/>
              <a:buChar char="•"/>
              <a:defRPr/>
            </a:pPr>
            <a:endParaRPr lang="en-GB" altLang="en-US" sz="1600" dirty="0"/>
          </a:p>
          <a:p>
            <a:pPr eaLnBrk="1" hangingPunct="1">
              <a:buFont typeface="Arial" panose="020B0604020202020204" pitchFamily="34" charset="0"/>
              <a:buChar char="•"/>
              <a:defRPr/>
            </a:pPr>
            <a:r>
              <a:rPr lang="en-GB" altLang="en-US" sz="1600" dirty="0" smtClean="0"/>
              <a:t>We will also provide a set of assumptions to assist with forecasting, for example switching volume information.</a:t>
            </a:r>
          </a:p>
          <a:p>
            <a:pPr eaLnBrk="1" hangingPunct="1">
              <a:buFont typeface="Arial" panose="020B0604020202020204" pitchFamily="34" charset="0"/>
              <a:buChar char="•"/>
              <a:defRPr/>
            </a:pPr>
            <a:endParaRPr lang="en-GB" altLang="en-US" sz="1600" dirty="0"/>
          </a:p>
          <a:p>
            <a:pPr eaLnBrk="1" hangingPunct="1">
              <a:buFont typeface="Arial" panose="020B0604020202020204" pitchFamily="34" charset="0"/>
              <a:buChar char="•"/>
              <a:defRPr/>
            </a:pPr>
            <a:r>
              <a:rPr lang="en-GB" altLang="en-US" sz="1600" dirty="0" smtClean="0"/>
              <a:t>Roles and responsibilities of each body or organisation, as well as the ways in which we expect the proposals to affect them.</a:t>
            </a:r>
          </a:p>
          <a:p>
            <a:pPr eaLnBrk="1" hangingPunct="1">
              <a:buFont typeface="Arial" panose="020B0604020202020204" pitchFamily="34" charset="0"/>
              <a:buChar char="•"/>
              <a:defRPr/>
            </a:pPr>
            <a:endParaRPr lang="en-GB" altLang="en-US" sz="1600" dirty="0"/>
          </a:p>
          <a:p>
            <a:pPr eaLnBrk="1" hangingPunct="1">
              <a:buFont typeface="Arial" panose="020B0604020202020204" pitchFamily="34" charset="0"/>
              <a:buChar char="•"/>
              <a:defRPr/>
            </a:pPr>
            <a:r>
              <a:rPr lang="en-GB" altLang="en-US" sz="1600" dirty="0" smtClean="0"/>
              <a:t>Details on the intended ‘go live’ date, appraisal period etc.</a:t>
            </a:r>
          </a:p>
          <a:p>
            <a:pPr eaLnBrk="1" hangingPunct="1">
              <a:buFont typeface="Arial" panose="020B0604020202020204" pitchFamily="34" charset="0"/>
              <a:buChar char="•"/>
              <a:defRPr/>
            </a:pPr>
            <a:endParaRPr lang="en-GB" altLang="en-US" sz="1600" dirty="0" smtClean="0"/>
          </a:p>
          <a:p>
            <a:pPr marL="0" indent="0" eaLnBrk="1" hangingPunct="1">
              <a:defRPr/>
            </a:pPr>
            <a:endParaRPr lang="en-GB" altLang="en-US" sz="1600" dirty="0"/>
          </a:p>
        </p:txBody>
      </p:sp>
      <p:sp>
        <p:nvSpPr>
          <p:cNvPr id="15366" name="Footer Placeholder 1"/>
          <p:cNvSpPr>
            <a:spLocks noGrp="1"/>
          </p:cNvSpPr>
          <p:nvPr>
            <p:ph type="ftr" sz="quarter" idx="4294967295"/>
            <p:custDataLst>
              <p:tags r:id="rId2"/>
            </p:custDataLst>
          </p:nvPr>
        </p:nvSpPr>
        <p:spPr bwMode="auto">
          <a:xfrm>
            <a:off x="0" y="6356350"/>
            <a:ext cx="9144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73025" y="1330325"/>
            <a:ext cx="2192338" cy="3311525"/>
          </a:xfrm>
          <a:prstGeom prst="roundRect">
            <a:avLst/>
          </a:prstGeom>
          <a:solidFill>
            <a:schemeClr val="bg1"/>
          </a:solidFill>
          <a:ln w="12700">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1600" b="1" dirty="0">
                <a:solidFill>
                  <a:schemeClr val="tx1"/>
                </a:solidFill>
              </a:rPr>
              <a:t>DO NOTHING</a:t>
            </a:r>
          </a:p>
          <a:p>
            <a:pPr algn="ctr" eaLnBrk="1" hangingPunct="1">
              <a:defRPr/>
            </a:pPr>
            <a:endParaRPr lang="en-GB" sz="1600" dirty="0">
              <a:solidFill>
                <a:schemeClr val="tx1"/>
              </a:solidFill>
            </a:endParaRPr>
          </a:p>
          <a:p>
            <a:pPr algn="ctr" eaLnBrk="1" hangingPunct="1">
              <a:defRPr/>
            </a:pPr>
            <a:r>
              <a:rPr lang="en-GB" sz="1600" dirty="0">
                <a:solidFill>
                  <a:schemeClr val="tx1"/>
                </a:solidFill>
              </a:rPr>
              <a:t>No system or process changes</a:t>
            </a:r>
          </a:p>
          <a:p>
            <a:pPr algn="ctr" eaLnBrk="1" hangingPunct="1">
              <a:defRPr/>
            </a:pPr>
            <a:endParaRPr lang="en-GB" sz="1600" dirty="0">
              <a:solidFill>
                <a:schemeClr val="tx1"/>
              </a:solidFill>
            </a:endParaRPr>
          </a:p>
          <a:p>
            <a:pPr algn="ctr" eaLnBrk="1" hangingPunct="1">
              <a:defRPr/>
            </a:pPr>
            <a:r>
              <a:rPr lang="en-GB" sz="1600" dirty="0">
                <a:solidFill>
                  <a:schemeClr val="tx1"/>
                </a:solidFill>
              </a:rPr>
              <a:t>No improvement to reliable switching</a:t>
            </a:r>
          </a:p>
          <a:p>
            <a:pPr algn="ctr" eaLnBrk="1" hangingPunct="1">
              <a:defRPr/>
            </a:pPr>
            <a:endParaRPr lang="en-GB" sz="1600" dirty="0">
              <a:solidFill>
                <a:schemeClr val="tx1"/>
              </a:solidFill>
            </a:endParaRPr>
          </a:p>
          <a:p>
            <a:pPr algn="ctr" eaLnBrk="1" hangingPunct="1">
              <a:defRPr/>
            </a:pPr>
            <a:r>
              <a:rPr lang="en-GB" sz="1600" dirty="0">
                <a:solidFill>
                  <a:schemeClr val="tx1"/>
                </a:solidFill>
              </a:rPr>
              <a:t>21 day switch</a:t>
            </a:r>
          </a:p>
          <a:p>
            <a:pPr algn="ctr" eaLnBrk="1" hangingPunct="1">
              <a:defRPr/>
            </a:pPr>
            <a:endParaRPr lang="en-GB" sz="1600" dirty="0">
              <a:solidFill>
                <a:schemeClr val="tx1"/>
              </a:solidFill>
            </a:endParaRPr>
          </a:p>
          <a:p>
            <a:pPr algn="ctr" eaLnBrk="1" hangingPunct="1">
              <a:defRPr/>
            </a:pPr>
            <a:endParaRPr lang="en-GB" sz="1600" dirty="0">
              <a:solidFill>
                <a:schemeClr val="tx1"/>
              </a:solidFill>
            </a:endParaRPr>
          </a:p>
          <a:p>
            <a:pPr algn="ctr" eaLnBrk="1" hangingPunct="1">
              <a:defRPr/>
            </a:pPr>
            <a:endParaRPr lang="en-GB" sz="1600" dirty="0">
              <a:solidFill>
                <a:schemeClr val="tx1"/>
              </a:solidFill>
            </a:endParaRPr>
          </a:p>
          <a:p>
            <a:pPr algn="ctr" eaLnBrk="1" hangingPunct="1">
              <a:defRPr/>
            </a:pPr>
            <a:endParaRPr lang="en-GB" sz="1600" dirty="0">
              <a:solidFill>
                <a:schemeClr val="tx1"/>
              </a:solidFill>
            </a:endParaRPr>
          </a:p>
        </p:txBody>
      </p:sp>
      <p:sp>
        <p:nvSpPr>
          <p:cNvPr id="6147" name="Title 1"/>
          <p:cNvSpPr>
            <a:spLocks noGrp="1"/>
          </p:cNvSpPr>
          <p:nvPr>
            <p:ph type="title"/>
          </p:nvPr>
        </p:nvSpPr>
        <p:spPr bwMode="auto">
          <a:xfrm>
            <a:off x="500063" y="493713"/>
            <a:ext cx="8229600" cy="5381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a:r>
              <a:rPr lang="en-GB" altLang="en-US" sz="2000" b="1" smtClean="0"/>
              <a:t>Draft reform packages</a:t>
            </a:r>
          </a:p>
        </p:txBody>
      </p:sp>
      <p:sp>
        <p:nvSpPr>
          <p:cNvPr id="6148" name="BJPseudoFooter"/>
          <p:cNvSpPr txBox="1">
            <a:spLocks noChangeArrowheads="1"/>
          </p:cNvSpPr>
          <p:nvPr>
            <p:custDataLst>
              <p:tags r:id="rId1"/>
            </p:custDataLst>
          </p:nvPr>
        </p:nvSpPr>
        <p:spPr bwMode="auto">
          <a:xfrm>
            <a:off x="127000" y="6445190"/>
            <a:ext cx="889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
        <p:nvSpPr>
          <p:cNvPr id="29" name="Rounded Rectangle 28"/>
          <p:cNvSpPr/>
          <p:nvPr/>
        </p:nvSpPr>
        <p:spPr>
          <a:xfrm>
            <a:off x="2333625" y="1303338"/>
            <a:ext cx="2193925" cy="3338512"/>
          </a:xfrm>
          <a:prstGeom prst="roundRect">
            <a:avLst/>
          </a:prstGeom>
          <a:solidFill>
            <a:schemeClr val="bg1"/>
          </a:solidFill>
          <a:ln w="127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1600" b="1" dirty="0">
                <a:solidFill>
                  <a:schemeClr val="tx1"/>
                </a:solidFill>
              </a:rPr>
              <a:t>MINIMAL REFORM</a:t>
            </a:r>
          </a:p>
          <a:p>
            <a:pPr algn="ctr" eaLnBrk="1" hangingPunct="1">
              <a:defRPr/>
            </a:pPr>
            <a:endParaRPr lang="en-GB" sz="1600" dirty="0">
              <a:solidFill>
                <a:schemeClr val="tx1"/>
              </a:solidFill>
            </a:endParaRPr>
          </a:p>
          <a:p>
            <a:pPr algn="ctr" eaLnBrk="1" hangingPunct="1">
              <a:defRPr/>
            </a:pPr>
            <a:r>
              <a:rPr lang="en-GB" sz="1600" dirty="0">
                <a:solidFill>
                  <a:schemeClr val="tx1"/>
                </a:solidFill>
              </a:rPr>
              <a:t>Use existing systems</a:t>
            </a:r>
          </a:p>
          <a:p>
            <a:pPr algn="ctr" eaLnBrk="1" hangingPunct="1">
              <a:defRPr/>
            </a:pPr>
            <a:endParaRPr lang="en-GB" sz="1600" dirty="0">
              <a:solidFill>
                <a:schemeClr val="tx1"/>
              </a:solidFill>
            </a:endParaRPr>
          </a:p>
          <a:p>
            <a:pPr algn="ctr" eaLnBrk="1" hangingPunct="1">
              <a:defRPr/>
            </a:pPr>
            <a:r>
              <a:rPr lang="en-GB" sz="1600" dirty="0">
                <a:solidFill>
                  <a:schemeClr val="tx1"/>
                </a:solidFill>
              </a:rPr>
              <a:t>Move to calendar day operation</a:t>
            </a:r>
          </a:p>
          <a:p>
            <a:pPr algn="ctr" eaLnBrk="1" hangingPunct="1">
              <a:defRPr/>
            </a:pPr>
            <a:endParaRPr lang="en-GB" sz="1600" dirty="0">
              <a:solidFill>
                <a:schemeClr val="tx1"/>
              </a:solidFill>
            </a:endParaRPr>
          </a:p>
          <a:p>
            <a:pPr algn="ctr" eaLnBrk="1" hangingPunct="1">
              <a:defRPr/>
            </a:pPr>
            <a:r>
              <a:rPr lang="en-GB" sz="1600" dirty="0">
                <a:solidFill>
                  <a:schemeClr val="tx1"/>
                </a:solidFill>
              </a:rPr>
              <a:t>One off data cleanse to improve reliability </a:t>
            </a:r>
          </a:p>
          <a:p>
            <a:pPr algn="ctr" eaLnBrk="1" hangingPunct="1">
              <a:defRPr/>
            </a:pPr>
            <a:endParaRPr lang="en-GB" sz="1600" dirty="0">
              <a:solidFill>
                <a:schemeClr val="tx1"/>
              </a:solidFill>
            </a:endParaRPr>
          </a:p>
          <a:p>
            <a:pPr algn="ctr" eaLnBrk="1" hangingPunct="1">
              <a:defRPr/>
            </a:pPr>
            <a:r>
              <a:rPr lang="en-GB" sz="1600" dirty="0">
                <a:solidFill>
                  <a:schemeClr val="tx1"/>
                </a:solidFill>
              </a:rPr>
              <a:t>Key process changes to deliver 3 day switch</a:t>
            </a:r>
          </a:p>
        </p:txBody>
      </p:sp>
      <p:sp>
        <p:nvSpPr>
          <p:cNvPr id="30" name="Rounded Rectangle 29"/>
          <p:cNvSpPr/>
          <p:nvPr/>
        </p:nvSpPr>
        <p:spPr>
          <a:xfrm>
            <a:off x="4602163" y="1317625"/>
            <a:ext cx="2192337" cy="3324225"/>
          </a:xfrm>
          <a:prstGeom prst="roundRect">
            <a:avLst/>
          </a:prstGeom>
          <a:solidFill>
            <a:schemeClr val="bg1"/>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1600" b="1" dirty="0">
                <a:solidFill>
                  <a:schemeClr val="tx1"/>
                </a:solidFill>
              </a:rPr>
              <a:t>MAJOR REFORM</a:t>
            </a:r>
          </a:p>
          <a:p>
            <a:pPr algn="ctr" eaLnBrk="1" hangingPunct="1">
              <a:defRPr/>
            </a:pPr>
            <a:endParaRPr lang="en-GB" sz="1600" dirty="0">
              <a:solidFill>
                <a:schemeClr val="tx1"/>
              </a:solidFill>
            </a:endParaRPr>
          </a:p>
          <a:p>
            <a:pPr algn="ctr" eaLnBrk="1" hangingPunct="1">
              <a:defRPr/>
            </a:pPr>
            <a:r>
              <a:rPr lang="en-GB" sz="1600" dirty="0">
                <a:solidFill>
                  <a:schemeClr val="tx1"/>
                </a:solidFill>
              </a:rPr>
              <a:t>New central switching service (limited data)</a:t>
            </a:r>
          </a:p>
          <a:p>
            <a:pPr algn="ctr" eaLnBrk="1" hangingPunct="1">
              <a:defRPr/>
            </a:pPr>
            <a:endParaRPr lang="en-GB" sz="1600" dirty="0">
              <a:solidFill>
                <a:schemeClr val="tx1"/>
              </a:solidFill>
            </a:endParaRPr>
          </a:p>
          <a:p>
            <a:pPr algn="ctr" eaLnBrk="1" hangingPunct="1">
              <a:defRPr/>
            </a:pPr>
            <a:r>
              <a:rPr lang="en-GB" sz="1600" dirty="0">
                <a:solidFill>
                  <a:schemeClr val="tx1"/>
                </a:solidFill>
              </a:rPr>
              <a:t>Enduring reliability improvement to MPxN/address data</a:t>
            </a:r>
          </a:p>
          <a:p>
            <a:pPr algn="ctr" eaLnBrk="1" hangingPunct="1">
              <a:defRPr/>
            </a:pPr>
            <a:r>
              <a:rPr lang="en-GB" sz="1600" dirty="0">
                <a:solidFill>
                  <a:schemeClr val="tx1"/>
                </a:solidFill>
              </a:rPr>
              <a:t> </a:t>
            </a:r>
          </a:p>
          <a:p>
            <a:pPr algn="ctr" eaLnBrk="1" hangingPunct="1">
              <a:defRPr/>
            </a:pPr>
            <a:r>
              <a:rPr lang="en-GB" sz="1600" dirty="0">
                <a:solidFill>
                  <a:schemeClr val="tx1"/>
                </a:solidFill>
              </a:rPr>
              <a:t>Harmonised and simplified next day switching process</a:t>
            </a:r>
          </a:p>
        </p:txBody>
      </p:sp>
      <p:sp>
        <p:nvSpPr>
          <p:cNvPr id="31" name="Rounded Rectangle 30"/>
          <p:cNvSpPr/>
          <p:nvPr/>
        </p:nvSpPr>
        <p:spPr>
          <a:xfrm>
            <a:off x="6869113" y="1309688"/>
            <a:ext cx="2192337" cy="3332162"/>
          </a:xfrm>
          <a:prstGeom prst="roundRect">
            <a:avLst/>
          </a:prstGeom>
          <a:solidFill>
            <a:schemeClr val="bg1"/>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1600" b="1" dirty="0">
                <a:solidFill>
                  <a:schemeClr val="tx1"/>
                </a:solidFill>
              </a:rPr>
              <a:t>FULL REFORM</a:t>
            </a:r>
          </a:p>
          <a:p>
            <a:pPr algn="ctr" eaLnBrk="1" hangingPunct="1">
              <a:defRPr/>
            </a:pPr>
            <a:endParaRPr lang="en-GB" sz="1600" dirty="0">
              <a:solidFill>
                <a:schemeClr val="tx1"/>
              </a:solidFill>
            </a:endParaRPr>
          </a:p>
          <a:p>
            <a:pPr algn="ctr" eaLnBrk="1" hangingPunct="1">
              <a:defRPr/>
            </a:pPr>
            <a:r>
              <a:rPr lang="en-GB" sz="1600" dirty="0">
                <a:solidFill>
                  <a:schemeClr val="tx1"/>
                </a:solidFill>
              </a:rPr>
              <a:t>New central switching and market intelligence service</a:t>
            </a:r>
          </a:p>
          <a:p>
            <a:pPr algn="ctr" eaLnBrk="1" hangingPunct="1">
              <a:defRPr/>
            </a:pPr>
            <a:endParaRPr lang="en-GB" sz="1600" dirty="0">
              <a:solidFill>
                <a:schemeClr val="tx1"/>
              </a:solidFill>
            </a:endParaRPr>
          </a:p>
          <a:p>
            <a:pPr algn="ctr" eaLnBrk="1" hangingPunct="1">
              <a:defRPr/>
            </a:pPr>
            <a:r>
              <a:rPr lang="en-GB" sz="1600" dirty="0" smtClean="0">
                <a:solidFill>
                  <a:schemeClr val="tx1"/>
                </a:solidFill>
              </a:rPr>
              <a:t>Improved access to </a:t>
            </a:r>
            <a:r>
              <a:rPr lang="en-GB" sz="1600" dirty="0">
                <a:solidFill>
                  <a:schemeClr val="tx1"/>
                </a:solidFill>
              </a:rPr>
              <a:t>broader range of  switching data</a:t>
            </a:r>
          </a:p>
          <a:p>
            <a:pPr algn="ctr" eaLnBrk="1" hangingPunct="1">
              <a:defRPr/>
            </a:pPr>
            <a:endParaRPr lang="en-GB" sz="1600" dirty="0">
              <a:solidFill>
                <a:schemeClr val="tx1"/>
              </a:solidFill>
            </a:endParaRPr>
          </a:p>
          <a:p>
            <a:pPr algn="ctr" eaLnBrk="1" hangingPunct="1">
              <a:defRPr/>
            </a:pPr>
            <a:r>
              <a:rPr lang="en-GB" sz="1600" dirty="0">
                <a:solidFill>
                  <a:schemeClr val="tx1"/>
                </a:solidFill>
              </a:rPr>
              <a:t>Harmonised and simplified next day switching process</a:t>
            </a:r>
          </a:p>
        </p:txBody>
      </p:sp>
      <p:sp>
        <p:nvSpPr>
          <p:cNvPr id="2" name="Right Triangle 1"/>
          <p:cNvSpPr/>
          <p:nvPr/>
        </p:nvSpPr>
        <p:spPr>
          <a:xfrm flipH="1">
            <a:off x="2460625" y="4810125"/>
            <a:ext cx="6467475" cy="825500"/>
          </a:xfrm>
          <a:prstGeom prst="rtTriangl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sz="1600" dirty="0"/>
              <a:t>               Potential consumer benefits</a:t>
            </a:r>
          </a:p>
        </p:txBody>
      </p:sp>
      <p:grpSp>
        <p:nvGrpSpPr>
          <p:cNvPr id="3" name="Group 2"/>
          <p:cNvGrpSpPr>
            <a:grpSpLocks/>
          </p:cNvGrpSpPr>
          <p:nvPr/>
        </p:nvGrpSpPr>
        <p:grpSpPr bwMode="auto">
          <a:xfrm>
            <a:off x="2460625" y="5805488"/>
            <a:ext cx="6467475" cy="754062"/>
            <a:chOff x="2460625" y="5805488"/>
            <a:chExt cx="6467475" cy="754062"/>
          </a:xfrm>
        </p:grpSpPr>
        <p:sp>
          <p:nvSpPr>
            <p:cNvPr id="9" name="Right Triangle 8"/>
            <p:cNvSpPr/>
            <p:nvPr/>
          </p:nvSpPr>
          <p:spPr>
            <a:xfrm rot="10800000">
              <a:off x="2460625" y="5805488"/>
              <a:ext cx="6467475" cy="754062"/>
            </a:xfrm>
            <a:prstGeom prst="r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dirty="0"/>
            </a:p>
          </p:txBody>
        </p:sp>
        <p:sp>
          <p:nvSpPr>
            <p:cNvPr id="6155" name="TextBox 2"/>
            <p:cNvSpPr txBox="1">
              <a:spLocks noChangeArrowheads="1"/>
            </p:cNvSpPr>
            <p:nvPr/>
          </p:nvSpPr>
          <p:spPr bwMode="auto">
            <a:xfrm>
              <a:off x="5880100" y="5821363"/>
              <a:ext cx="29337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600">
                  <a:solidFill>
                    <a:schemeClr val="bg1"/>
                  </a:solidFill>
                </a:rPr>
                <a:t>Scale of challenge</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9" grpId="0" animBg="1"/>
      <p:bldP spid="30" grpId="0" animBg="1"/>
      <p:bldP spid="31" grpId="0" animBg="1"/>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55F3DE89-919C-40FF-9A32-DA428F3B0CB2}" type="slidenum">
              <a:rPr lang="en-GB" altLang="en-US"/>
              <a:pPr/>
              <a:t>8</a:t>
            </a:fld>
            <a:endParaRPr lang="en-GB" altLang="en-US"/>
          </a:p>
        </p:txBody>
      </p:sp>
      <p:sp>
        <p:nvSpPr>
          <p:cNvPr id="3" name="TextBox 2"/>
          <p:cNvSpPr txBox="1"/>
          <p:nvPr/>
        </p:nvSpPr>
        <p:spPr>
          <a:xfrm>
            <a:off x="361950" y="1468438"/>
            <a:ext cx="4022725" cy="1169987"/>
          </a:xfrm>
          <a:prstGeom prst="rect">
            <a:avLst/>
          </a:prstGeom>
          <a:noFill/>
        </p:spPr>
        <p:txBody>
          <a:bodyPr>
            <a:spAutoFit/>
          </a:bodyPr>
          <a:lstStyle/>
          <a:p>
            <a:pPr>
              <a:defRPr/>
            </a:pPr>
            <a:r>
              <a:rPr lang="en-GB" sz="1400" b="1" dirty="0"/>
              <a:t>Description</a:t>
            </a:r>
          </a:p>
          <a:p>
            <a:pPr marL="285750" indent="-285750">
              <a:buFont typeface="Arial" panose="020B0604020202020204" pitchFamily="34" charset="0"/>
              <a:buChar char="•"/>
              <a:defRPr/>
            </a:pPr>
            <a:r>
              <a:rPr lang="en-GB" sz="1400" dirty="0"/>
              <a:t>This is our counterfactual and describes the expected situation where the Switching Programme stops at the end of the Blueprint Phase and does not deliver any reforms</a:t>
            </a:r>
          </a:p>
        </p:txBody>
      </p:sp>
      <p:sp>
        <p:nvSpPr>
          <p:cNvPr id="7172" name="BJPseudoFooter"/>
          <p:cNvSpPr txBox="1">
            <a:spLocks noChangeArrowheads="1"/>
          </p:cNvSpPr>
          <p:nvPr>
            <p:custDataLst>
              <p:tags r:id="rId1"/>
            </p:custDataLst>
          </p:nvPr>
        </p:nvSpPr>
        <p:spPr bwMode="auto">
          <a:xfrm>
            <a:off x="127000" y="6445190"/>
            <a:ext cx="889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
        <p:nvSpPr>
          <p:cNvPr id="83" name="TextBox 82"/>
          <p:cNvSpPr txBox="1"/>
          <p:nvPr/>
        </p:nvSpPr>
        <p:spPr>
          <a:xfrm>
            <a:off x="4579938" y="1468438"/>
            <a:ext cx="3781425" cy="1384300"/>
          </a:xfrm>
          <a:prstGeom prst="rect">
            <a:avLst/>
          </a:prstGeom>
          <a:noFill/>
        </p:spPr>
        <p:txBody>
          <a:bodyPr>
            <a:spAutoFit/>
          </a:bodyPr>
          <a:lstStyle>
            <a:defPPr>
              <a:defRPr lang="en-US"/>
            </a:defPPr>
            <a:lvl1pPr>
              <a:defRPr sz="1600" b="1"/>
            </a:lvl1pPr>
          </a:lstStyle>
          <a:p>
            <a:pPr>
              <a:defRPr/>
            </a:pPr>
            <a:r>
              <a:rPr lang="en-GB" sz="1400" dirty="0" smtClean="0"/>
              <a:t>Design considerations</a:t>
            </a:r>
          </a:p>
          <a:p>
            <a:pPr marL="285750" indent="-285750">
              <a:buFont typeface="Arial" panose="020B0604020202020204" pitchFamily="34" charset="0"/>
              <a:buChar char="•"/>
              <a:defRPr/>
            </a:pPr>
            <a:r>
              <a:rPr lang="en-GB" sz="1400" b="0" dirty="0" smtClean="0"/>
              <a:t>Include expected new releases and developments already in progress or planned.</a:t>
            </a:r>
          </a:p>
          <a:p>
            <a:pPr marL="285750" indent="-285750">
              <a:buFont typeface="Arial" panose="020B0604020202020204" pitchFamily="34" charset="0"/>
              <a:buChar char="•"/>
              <a:defRPr/>
            </a:pPr>
            <a:r>
              <a:rPr lang="en-GB" sz="1400" b="0" dirty="0" smtClean="0"/>
              <a:t>These include Project Nexus and CMA remedy to provide PCWs with access to ECOES and DES </a:t>
            </a:r>
          </a:p>
        </p:txBody>
      </p:sp>
      <p:sp>
        <p:nvSpPr>
          <p:cNvPr id="7174" name="TextBox 84"/>
          <p:cNvSpPr txBox="1">
            <a:spLocks noChangeArrowheads="1"/>
          </p:cNvSpPr>
          <p:nvPr/>
        </p:nvSpPr>
        <p:spPr bwMode="auto">
          <a:xfrm>
            <a:off x="4427538" y="466725"/>
            <a:ext cx="4465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a:r>
              <a:rPr lang="en-GB" altLang="en-US" b="1"/>
              <a:t>Counterfactual - Do Nothing</a:t>
            </a:r>
          </a:p>
        </p:txBody>
      </p:sp>
      <p:sp>
        <p:nvSpPr>
          <p:cNvPr id="63" name="TextBox 62"/>
          <p:cNvSpPr txBox="1"/>
          <p:nvPr/>
        </p:nvSpPr>
        <p:spPr>
          <a:xfrm>
            <a:off x="4572000" y="3292475"/>
            <a:ext cx="4445000" cy="1601788"/>
          </a:xfrm>
          <a:prstGeom prst="rect">
            <a:avLst/>
          </a:prstGeom>
          <a:noFill/>
        </p:spPr>
        <p:txBody>
          <a:bodyPr>
            <a:spAutoFit/>
          </a:bodyPr>
          <a:lstStyle/>
          <a:p>
            <a:pPr>
              <a:defRPr/>
            </a:pPr>
            <a:r>
              <a:rPr lang="en-GB" sz="1400" b="1" dirty="0"/>
              <a:t>Issues</a:t>
            </a:r>
          </a:p>
          <a:p>
            <a:pPr marL="285750" indent="-285750">
              <a:buFont typeface="Arial" panose="020B0604020202020204" pitchFamily="34" charset="0"/>
              <a:buChar char="•"/>
              <a:defRPr/>
            </a:pPr>
            <a:r>
              <a:rPr lang="en-GB" sz="1400" dirty="0"/>
              <a:t>What assumptions should we make on reliability improvements?</a:t>
            </a:r>
          </a:p>
          <a:p>
            <a:pPr marL="285750" indent="-285750">
              <a:buFont typeface="Arial" panose="020B0604020202020204" pitchFamily="34" charset="0"/>
              <a:buChar char="•"/>
              <a:defRPr/>
            </a:pPr>
            <a:r>
              <a:rPr lang="en-GB" sz="1400" dirty="0"/>
              <a:t>Are there any other changes that we should be taking into account in defining the counterfactual?</a:t>
            </a:r>
          </a:p>
          <a:p>
            <a:pPr marL="285750" indent="-285750">
              <a:buFont typeface="Arial" panose="020B0604020202020204" pitchFamily="34" charset="0"/>
              <a:buChar char="•"/>
              <a:defRPr/>
            </a:pPr>
            <a:r>
              <a:rPr lang="en-GB" sz="1400" dirty="0"/>
              <a:t>Industry will be asked to provide information to allow us to understand costs and impacts of counterfactual</a:t>
            </a:r>
          </a:p>
        </p:txBody>
      </p:sp>
      <p:sp>
        <p:nvSpPr>
          <p:cNvPr id="10" name="TextBox 9"/>
          <p:cNvSpPr txBox="1"/>
          <p:nvPr/>
        </p:nvSpPr>
        <p:spPr>
          <a:xfrm>
            <a:off x="358775" y="3292475"/>
            <a:ext cx="3816350" cy="2462213"/>
          </a:xfrm>
          <a:prstGeom prst="rect">
            <a:avLst/>
          </a:prstGeom>
          <a:noFill/>
        </p:spPr>
        <p:txBody>
          <a:bodyPr>
            <a:spAutoFit/>
          </a:bodyPr>
          <a:lstStyle/>
          <a:p>
            <a:pPr>
              <a:defRPr/>
            </a:pPr>
            <a:r>
              <a:rPr lang="en-GB" sz="1400" b="1" dirty="0"/>
              <a:t>Likely impact</a:t>
            </a:r>
          </a:p>
          <a:p>
            <a:pPr marL="285750" indent="-285750">
              <a:buFont typeface="Arial" panose="020B0604020202020204" pitchFamily="34" charset="0"/>
              <a:buChar char="•"/>
              <a:defRPr/>
            </a:pPr>
            <a:r>
              <a:rPr lang="en-GB" sz="1400" dirty="0"/>
              <a:t>No change to switching speed (21 days)</a:t>
            </a:r>
          </a:p>
          <a:p>
            <a:pPr marL="285750" indent="-285750">
              <a:buFont typeface="Arial" panose="020B0604020202020204" pitchFamily="34" charset="0"/>
              <a:buChar char="•"/>
              <a:defRPr/>
            </a:pPr>
            <a:r>
              <a:rPr lang="en-GB" sz="1400" dirty="0"/>
              <a:t>Potential improvement to reliability from CMA remedy on PCW access</a:t>
            </a:r>
          </a:p>
          <a:p>
            <a:pPr marL="285750" indent="-285750">
              <a:buFont typeface="Arial" panose="020B0604020202020204" pitchFamily="34" charset="0"/>
              <a:buChar char="•"/>
              <a:defRPr/>
            </a:pPr>
            <a:r>
              <a:rPr lang="en-GB" sz="1400" dirty="0"/>
              <a:t>Industry may choose to address issues around ETs given higher impact for smart meter customers</a:t>
            </a:r>
          </a:p>
          <a:p>
            <a:pPr marL="285750" indent="-285750">
              <a:buFont typeface="Arial" panose="020B0604020202020204" pitchFamily="34" charset="0"/>
              <a:buChar char="•"/>
              <a:defRPr/>
            </a:pPr>
            <a:r>
              <a:rPr lang="en-GB" sz="1400" dirty="0"/>
              <a:t>Poor return for existing investment in developing reforms</a:t>
            </a:r>
          </a:p>
          <a:p>
            <a:pPr marL="285750" indent="-285750">
              <a:buFont typeface="Arial" panose="020B0604020202020204" pitchFamily="34" charset="0"/>
              <a:buChar char="•"/>
              <a:defRPr/>
            </a:pPr>
            <a:r>
              <a:rPr lang="en-GB" sz="1400" dirty="0"/>
              <a:t>Does not meet consumer, government, Ofgem and industry expectations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2538031-5121-4746-BE84-A4783AEFD9A2}" type="slidenum">
              <a:rPr lang="en-GB" altLang="en-US"/>
              <a:pPr/>
              <a:t>9</a:t>
            </a:fld>
            <a:endParaRPr lang="en-GB" altLang="en-US"/>
          </a:p>
        </p:txBody>
      </p:sp>
      <p:sp>
        <p:nvSpPr>
          <p:cNvPr id="3" name="TextBox 2"/>
          <p:cNvSpPr txBox="1"/>
          <p:nvPr/>
        </p:nvSpPr>
        <p:spPr>
          <a:xfrm>
            <a:off x="331788" y="1462088"/>
            <a:ext cx="4240212" cy="1600200"/>
          </a:xfrm>
          <a:prstGeom prst="rect">
            <a:avLst/>
          </a:prstGeom>
          <a:noFill/>
        </p:spPr>
        <p:txBody>
          <a:bodyPr>
            <a:spAutoFit/>
          </a:bodyPr>
          <a:lstStyle/>
          <a:p>
            <a:pPr>
              <a:defRPr/>
            </a:pPr>
            <a:r>
              <a:rPr lang="en-GB" sz="1400" b="1" dirty="0"/>
              <a:t>Description</a:t>
            </a:r>
          </a:p>
          <a:p>
            <a:pPr marL="285750" indent="-285750">
              <a:buFont typeface="Arial" panose="020B0604020202020204" pitchFamily="34" charset="0"/>
              <a:buChar char="•"/>
              <a:defRPr/>
            </a:pPr>
            <a:r>
              <a:rPr lang="en-GB" sz="1400" dirty="0"/>
              <a:t>Retain existing systems architecture</a:t>
            </a:r>
          </a:p>
          <a:p>
            <a:pPr marL="285750" indent="-285750">
              <a:buFont typeface="Arial" panose="020B0604020202020204" pitchFamily="34" charset="0"/>
              <a:buChar char="•"/>
              <a:defRPr/>
            </a:pPr>
            <a:r>
              <a:rPr lang="en-GB" sz="1400" dirty="0"/>
              <a:t>Switching process operate on calendar day basis</a:t>
            </a:r>
          </a:p>
          <a:p>
            <a:pPr marL="285750" indent="-285750">
              <a:buFont typeface="Arial" panose="020B0604020202020204" pitchFamily="34" charset="0"/>
              <a:buChar char="•"/>
              <a:defRPr/>
            </a:pPr>
            <a:r>
              <a:rPr lang="en-GB" sz="1400" dirty="0"/>
              <a:t>For gas, reduce confirmation window to 1 day</a:t>
            </a:r>
          </a:p>
          <a:p>
            <a:pPr marL="285750" indent="-285750">
              <a:buFont typeface="Arial" panose="020B0604020202020204" pitchFamily="34" charset="0"/>
              <a:buChar char="•"/>
              <a:defRPr/>
            </a:pPr>
            <a:r>
              <a:rPr lang="en-GB" sz="1400" dirty="0"/>
              <a:t>Implement cooling off process and 1 day objection</a:t>
            </a:r>
          </a:p>
          <a:p>
            <a:pPr marL="285750" indent="-285750">
              <a:buFont typeface="Arial" panose="020B0604020202020204" pitchFamily="34" charset="0"/>
              <a:buChar char="•"/>
              <a:defRPr/>
            </a:pPr>
            <a:r>
              <a:rPr lang="en-GB" sz="1400" dirty="0"/>
              <a:t>Not propose to add additional data items to MPAS and UK Link (eg non-domestic flag)</a:t>
            </a:r>
          </a:p>
        </p:txBody>
      </p:sp>
      <p:sp>
        <p:nvSpPr>
          <p:cNvPr id="8196" name="BJPseudoFooter"/>
          <p:cNvSpPr txBox="1">
            <a:spLocks noChangeArrowheads="1"/>
          </p:cNvSpPr>
          <p:nvPr>
            <p:custDataLst>
              <p:tags r:id="rId1"/>
            </p:custDataLst>
          </p:nvPr>
        </p:nvSpPr>
        <p:spPr bwMode="auto">
          <a:xfrm>
            <a:off x="127000" y="6445190"/>
            <a:ext cx="889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
        <p:nvSpPr>
          <p:cNvPr id="83" name="TextBox 82"/>
          <p:cNvSpPr txBox="1"/>
          <p:nvPr/>
        </p:nvSpPr>
        <p:spPr>
          <a:xfrm>
            <a:off x="4579938" y="1468438"/>
            <a:ext cx="3781425" cy="2462212"/>
          </a:xfrm>
          <a:prstGeom prst="rect">
            <a:avLst/>
          </a:prstGeom>
          <a:noFill/>
        </p:spPr>
        <p:txBody>
          <a:bodyPr>
            <a:spAutoFit/>
          </a:bodyPr>
          <a:lstStyle>
            <a:defPPr>
              <a:defRPr lang="en-US"/>
            </a:defPPr>
            <a:lvl1pPr>
              <a:defRPr sz="1600" b="1"/>
            </a:lvl1pPr>
          </a:lstStyle>
          <a:p>
            <a:pPr>
              <a:defRPr/>
            </a:pPr>
            <a:r>
              <a:rPr lang="en-GB" sz="1400" dirty="0"/>
              <a:t>Design considerations</a:t>
            </a:r>
          </a:p>
          <a:p>
            <a:pPr marL="285750" indent="-285750">
              <a:buFont typeface="Arial" panose="020B0604020202020204" pitchFamily="34" charset="0"/>
              <a:buChar char="•"/>
              <a:defRPr/>
            </a:pPr>
            <a:r>
              <a:rPr lang="en-GB" sz="1400" b="0" dirty="0" smtClean="0"/>
              <a:t>Changes needed to existing MPRS and UK Link systems</a:t>
            </a:r>
          </a:p>
          <a:p>
            <a:pPr marL="742950" lvl="1" indent="-285750">
              <a:buFont typeface="Arial" panose="020B0604020202020204" pitchFamily="34" charset="0"/>
              <a:buChar char="•"/>
              <a:defRPr/>
            </a:pPr>
            <a:r>
              <a:rPr lang="en-GB" sz="1400" dirty="0"/>
              <a:t>Move to calendar day</a:t>
            </a:r>
          </a:p>
          <a:p>
            <a:pPr marL="742950" lvl="1" indent="-285750">
              <a:buFont typeface="Arial" panose="020B0604020202020204" pitchFamily="34" charset="0"/>
              <a:buChar char="•"/>
              <a:defRPr/>
            </a:pPr>
            <a:r>
              <a:rPr lang="en-GB" sz="1400" dirty="0"/>
              <a:t>Batch processing over a single night</a:t>
            </a:r>
          </a:p>
          <a:p>
            <a:pPr marL="285750" indent="-285750">
              <a:buFont typeface="Arial" panose="020B0604020202020204" pitchFamily="34" charset="0"/>
              <a:buChar char="•"/>
              <a:defRPr/>
            </a:pPr>
            <a:r>
              <a:rPr lang="en-GB" sz="1400" b="0" dirty="0" smtClean="0"/>
              <a:t>Electricity suppliers and gas shippers/suppliers need to adopt new objections and cooling off processes and move to calendar day operation</a:t>
            </a:r>
          </a:p>
          <a:p>
            <a:pPr>
              <a:defRPr/>
            </a:pPr>
            <a:endParaRPr lang="en-GB" sz="1400" b="0" dirty="0" smtClean="0"/>
          </a:p>
          <a:p>
            <a:pPr>
              <a:defRPr/>
            </a:pPr>
            <a:endParaRPr lang="en-GB" sz="1400" b="0" dirty="0" smtClean="0"/>
          </a:p>
        </p:txBody>
      </p:sp>
      <p:sp>
        <p:nvSpPr>
          <p:cNvPr id="8198" name="TextBox 84"/>
          <p:cNvSpPr txBox="1">
            <a:spLocks noChangeArrowheads="1"/>
          </p:cNvSpPr>
          <p:nvPr/>
        </p:nvSpPr>
        <p:spPr bwMode="auto">
          <a:xfrm>
            <a:off x="4427538" y="466725"/>
            <a:ext cx="4465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a:r>
              <a:rPr lang="en-GB" altLang="en-US" b="1"/>
              <a:t>Reform Package 1 – Minimal Reform </a:t>
            </a:r>
          </a:p>
        </p:txBody>
      </p:sp>
      <p:sp>
        <p:nvSpPr>
          <p:cNvPr id="63" name="TextBox 62"/>
          <p:cNvSpPr txBox="1"/>
          <p:nvPr/>
        </p:nvSpPr>
        <p:spPr>
          <a:xfrm>
            <a:off x="4570413" y="4238625"/>
            <a:ext cx="4513262" cy="1816100"/>
          </a:xfrm>
          <a:prstGeom prst="rect">
            <a:avLst/>
          </a:prstGeom>
          <a:noFill/>
        </p:spPr>
        <p:txBody>
          <a:bodyPr>
            <a:spAutoFit/>
          </a:bodyPr>
          <a:lstStyle/>
          <a:p>
            <a:pPr>
              <a:defRPr/>
            </a:pPr>
            <a:r>
              <a:rPr lang="en-GB" sz="1400" b="1" dirty="0"/>
              <a:t>Issues</a:t>
            </a:r>
          </a:p>
          <a:p>
            <a:pPr marL="285750" indent="-285750">
              <a:buFont typeface="Arial" panose="020B0604020202020204" pitchFamily="34" charset="0"/>
              <a:buChar char="•"/>
              <a:defRPr/>
            </a:pPr>
            <a:r>
              <a:rPr lang="en-GB" sz="1400" dirty="0"/>
              <a:t>What assumptions should be made on reliability benefits (and enduring nature of these)</a:t>
            </a:r>
          </a:p>
          <a:p>
            <a:pPr marL="285750" indent="-285750">
              <a:buFont typeface="Arial" panose="020B0604020202020204" pitchFamily="34" charset="0"/>
              <a:buChar char="•"/>
              <a:defRPr/>
            </a:pPr>
            <a:r>
              <a:rPr lang="en-GB" sz="1400" dirty="0"/>
              <a:t>Will other supporting organisations (eg metering agents) be impacted by change to calendar day operation?</a:t>
            </a:r>
          </a:p>
          <a:p>
            <a:pPr marL="285750" indent="-285750">
              <a:buFont typeface="Arial" panose="020B0604020202020204" pitchFamily="34" charset="0"/>
              <a:buChar char="•"/>
              <a:defRPr/>
            </a:pPr>
            <a:r>
              <a:rPr lang="en-GB" sz="1400" dirty="0"/>
              <a:t>Are there any other reforms that should be included in this package?</a:t>
            </a:r>
          </a:p>
        </p:txBody>
      </p:sp>
      <p:sp>
        <p:nvSpPr>
          <p:cNvPr id="10" name="TextBox 9"/>
          <p:cNvSpPr txBox="1"/>
          <p:nvPr/>
        </p:nvSpPr>
        <p:spPr>
          <a:xfrm>
            <a:off x="358775" y="4221163"/>
            <a:ext cx="3816350" cy="1169987"/>
          </a:xfrm>
          <a:prstGeom prst="rect">
            <a:avLst/>
          </a:prstGeom>
          <a:noFill/>
        </p:spPr>
        <p:txBody>
          <a:bodyPr>
            <a:spAutoFit/>
          </a:bodyPr>
          <a:lstStyle/>
          <a:p>
            <a:pPr>
              <a:defRPr/>
            </a:pPr>
            <a:r>
              <a:rPr lang="en-GB" sz="1400" b="1" dirty="0"/>
              <a:t>Likely impact</a:t>
            </a:r>
          </a:p>
          <a:p>
            <a:pPr marL="285750" indent="-285750">
              <a:buFont typeface="Arial" panose="020B0604020202020204" pitchFamily="34" charset="0"/>
              <a:buChar char="•"/>
              <a:defRPr/>
            </a:pPr>
            <a:r>
              <a:rPr lang="en-GB" sz="1400" dirty="0"/>
              <a:t>Delivers 3 day switching capability</a:t>
            </a:r>
          </a:p>
          <a:p>
            <a:pPr marL="285750" indent="-285750">
              <a:buFont typeface="Arial" panose="020B0604020202020204" pitchFamily="34" charset="0"/>
              <a:buChar char="•"/>
              <a:defRPr/>
            </a:pPr>
            <a:r>
              <a:rPr lang="en-GB" sz="1400" dirty="0"/>
              <a:t>Reliability benefits from one-off data cleanse</a:t>
            </a:r>
          </a:p>
          <a:p>
            <a:pPr marL="285750" indent="-285750">
              <a:buFont typeface="Arial" panose="020B0604020202020204" pitchFamily="34" charset="0"/>
              <a:buChar char="•"/>
              <a:defRPr/>
            </a:pPr>
            <a:r>
              <a:rPr lang="en-GB" sz="1400" dirty="0"/>
              <a:t>Potential for quicker implementation and lower cost and benefits than options 2 and 3 </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xml><?xml version="1.0" encoding="utf-8"?>
<p:tagLst xmlns:a="http://schemas.openxmlformats.org/drawingml/2006/main" xmlns:r="http://schemas.openxmlformats.org/officeDocument/2006/relationships" xmlns:p="http://schemas.openxmlformats.org/presentationml/2006/main">
  <p:tag name="BJHEADERFOOTERLABEL" val="TRUE"/>
</p:tagLst>
</file>

<file path=ppt/theme/theme1.xml><?xml version="1.0" encoding="utf-8"?>
<a:theme xmlns:a="http://schemas.openxmlformats.org/drawingml/2006/main" name="PresentationOfgem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irstSlid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stSlid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BJSCInternalLabel xmlns="9307eae2-cc78-4b03-9c22-11b6a6540e14">&lt;?xml version="1.0" encoding="us-ascii"?&gt;&lt;sisl xmlns:xsi="http://www.w3.org/2001/XMLSchema-instance" xmlns:xsd="http://www.w3.org/2001/XMLSchema" sislVersion="0" policy="973096ae-7329-4b3b-9368-47aeba6959e1" xmlns="http://www.boldonjames.com/2008/01/sie/internal/label"&gt;&lt;element uid="id_classification_nonbusiness" value="" /&gt;&lt;/sisl&gt;</BJSCInternalLabel>
    <Document_x0020_Status xmlns="74565e04-d6b2-45a3-b9b7-4a15edde7cb9">Draft</Document_x0020_Status>
    <Document_x0020_Type xmlns="74565e04-d6b2-45a3-b9b7-4a15edde7cb9">Presentation</Document_x0020_Type>
    <TaxCatchAll xmlns="631298fc-6a88-4548-b7d9-3b164918c4a3">
      <Value>128</Value>
      <Value>83</Value>
    </TaxCatchAll>
    <jfc60aaa43c242a7a3a374b1462ecca8 xmlns="74565e04-d6b2-45a3-b9b7-4a15edde7cb9">
      <Terms xmlns="http://schemas.microsoft.com/office/infopath/2007/PartnerControls">
        <TermInfo xmlns="http://schemas.microsoft.com/office/infopath/2007/PartnerControls">
          <TermName xmlns="http://schemas.microsoft.com/office/infopath/2007/PartnerControls">Ofgem</TermName>
          <TermId xmlns="http://schemas.microsoft.com/office/infopath/2007/PartnerControls">8b4368c1-752b-461b-aa1f-79fb1ab95926</TermId>
        </TermInfo>
      </Terms>
    </jfc60aaa43c242a7a3a374b1462ecca8>
    <Event_x0020_Date xmlns="74565e04-d6b2-45a3-b9b7-4a15edde7cb9" xsi:nil="true"/>
    <Workstream xmlns="74565e04-d6b2-45a3-b9b7-4a15edde7cb9">SPDG</Workstream>
    <BJSCdd9eba61_x002D_d6b9_x002D_469b_x xmlns="9307eae2-cc78-4b03-9c22-11b6a6540e14" xsi:nil="true"/>
    <jdd4b0e66e4b4c9c97e4aaa2176ba5d2 xmlns="9307eae2-cc78-4b03-9c22-11b6a6540e14">
      <Terms xmlns="http://schemas.microsoft.com/office/infopath/2007/PartnerControls">
        <TermInfo xmlns="http://schemas.microsoft.com/office/infopath/2007/PartnerControls">
          <TermName xmlns="http://schemas.microsoft.com/office/infopath/2007/PartnerControls">blueprint phase</TermName>
          <TermId xmlns="http://schemas.microsoft.com/office/infopath/2007/PartnerControls">8ed431f9-9bcd-4dc3-82ab-c9655e433ed5</TermId>
        </TermInfo>
      </Terms>
    </jdd4b0e66e4b4c9c97e4aaa2176ba5d2>
    <Descriptor xmlns="631298fc-6a88-4548-b7d9-3b164918c4a3" xsi:nil="true"/>
    <Classification xmlns="631298fc-6a88-4548-b7d9-3b164918c4a3">OFFICIAL</Classification>
    <BJSCSummaryMarking xmlns="9307eae2-cc78-4b03-9c22-11b6a6540e14">OFFICIAL</BJSCSummaryMarking>
    <BJSCc5a055b0_x002D_1bed_x002D_4579_x xmlns="9307eae2-cc78-4b03-9c22-11b6a6540e14" xsi:nil="true"/>
  </documentManagement>
</p:properties>
</file>

<file path=customXml/item2.xml><?xml version="1.0" encoding="utf-8"?>
<LongProperties xmlns="http://schemas.microsoft.com/office/2006/metadata/longProperties">
  <LongProp xmlns="" name="BJSCInternalLabel"><![CDATA[<?xml version="1.0" encoding="us-ascii"?><sisl xmlns:xsi="http://www.w3.org/2001/XMLSchema-instance" xmlns:xsd="http://www.w3.org/2001/XMLSchema" sislVersion="0" policy="973096ae-7329-4b3b-9368-47aeba6959e1" xmlns="http://www.boldonjames.com/2008/01/sie/internal/label"><element uid="id_classification_nonbusiness" value="" /></sisl>]]></LongProp>
</LongProperties>
</file>

<file path=customXml/item3.xml><?xml version="1.0" encoding="utf-8"?>
<ct:contentTypeSchema xmlns:ct="http://schemas.microsoft.com/office/2006/metadata/contentType" xmlns:ma="http://schemas.microsoft.com/office/2006/metadata/properties/metaAttributes" ct:_="" ma:_="" ma:contentTypeName="Content Type 1" ma:contentTypeID="0x010100B73AC9881012B84386BD33078BAD49E300B93FF1DBD378EE4AB39A06A2A90A6E3A" ma:contentTypeVersion="20" ma:contentTypeDescription="" ma:contentTypeScope="" ma:versionID="611a5bf97c0affd5e8719691d7e2f249">
  <xsd:schema xmlns:xsd="http://www.w3.org/2001/XMLSchema" xmlns:xs="http://www.w3.org/2001/XMLSchema" xmlns:p="http://schemas.microsoft.com/office/2006/metadata/properties" xmlns:ns2="74565e04-d6b2-45a3-b9b7-4a15edde7cb9" xmlns:ns3="631298fc-6a88-4548-b7d9-3b164918c4a3" xmlns:ns4="9307eae2-cc78-4b03-9c22-11b6a6540e14" targetNamespace="http://schemas.microsoft.com/office/2006/metadata/properties" ma:root="true" ma:fieldsID="01eff6d5cbc8dfe11aee412a1a34cb74" ns2:_="" ns3:_="" ns4:_="">
    <xsd:import namespace="74565e04-d6b2-45a3-b9b7-4a15edde7cb9"/>
    <xsd:import namespace="631298fc-6a88-4548-b7d9-3b164918c4a3"/>
    <xsd:import namespace="9307eae2-cc78-4b03-9c22-11b6a6540e14"/>
    <xsd:element name="properties">
      <xsd:complexType>
        <xsd:sequence>
          <xsd:element name="documentManagement">
            <xsd:complexType>
              <xsd:all>
                <xsd:element ref="ns2:Workstream" minOccurs="0"/>
                <xsd:element ref="ns2:Document_x0020_Type" minOccurs="0"/>
                <xsd:element ref="ns2:Document_x0020_Status" minOccurs="0"/>
                <xsd:element ref="ns3:Classification" minOccurs="0"/>
                <xsd:element ref="ns3:Descriptor" minOccurs="0"/>
                <xsd:element ref="ns2:Event_x0020_Date" minOccurs="0"/>
                <xsd:element ref="ns3:TaxCatchAll" minOccurs="0"/>
                <xsd:element ref="ns3:TaxCatchAllLabel" minOccurs="0"/>
                <xsd:element ref="ns2:jfc60aaa43c242a7a3a374b1462ecca8" minOccurs="0"/>
                <xsd:element ref="ns4:jdd4b0e66e4b4c9c97e4aaa2176ba5d2" minOccurs="0"/>
                <xsd:element ref="ns4:BJSCInternalLabel" minOccurs="0"/>
                <xsd:element ref="ns4:BJSCdd9eba61_x002D_d6b9_x002D_469b_x" minOccurs="0"/>
                <xsd:element ref="ns4:BJSCc5a055b0_x002D_1bed_x002D_4579_x" minOccurs="0"/>
                <xsd:element ref="ns4:BJSCSummaryMark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565e04-d6b2-45a3-b9b7-4a15edde7cb9" elementFormDefault="qualified">
    <xsd:import namespace="http://schemas.microsoft.com/office/2006/documentManagement/types"/>
    <xsd:import namespace="http://schemas.microsoft.com/office/infopath/2007/PartnerControls"/>
    <xsd:element name="Workstream" ma:index="1" nillable="true" ma:displayName="Workstream" ma:format="Dropdown" ma:internalName="Workstream">
      <xsd:simpleType>
        <xsd:restriction base="dms:Choice">
          <xsd:enumeration value="Business process design"/>
          <xsd:enumeration value="Regulatory design"/>
          <xsd:enumeration value="Commercial design"/>
          <xsd:enumeration value="Delivery strategy"/>
          <xsd:enumeration value="Design authority group"/>
          <xsd:enumeration value="Senior stakeholder group"/>
          <xsd:enumeration value="EDAG"/>
          <xsd:enumeration value="Internal design authority"/>
          <xsd:enumeration value="Programme board"/>
          <xsd:enumeration value="Programme management"/>
          <xsd:enumeration value="Stakeholder engagement"/>
          <xsd:enumeration value="DIAT"/>
          <xsd:enumeration value="SPDG"/>
        </xsd:restriction>
      </xsd:simpleType>
    </xsd:element>
    <xsd:element name="Document_x0020_Type" ma:index="3" nillable="true" ma:displayName="Document Type" ma:format="Dropdown" ma:internalName="Document_x0020_Type">
      <xsd:simpleType>
        <xsd:restriction base="dms:Choice">
          <xsd:enumeration value="Adminstrative document"/>
          <xsd:enumeration value="Project Management document"/>
          <xsd:enumeration value="Management paper"/>
          <xsd:enumeration value="Briefing note / internal paper"/>
          <xsd:enumeration value="Agenda"/>
          <xsd:enumeration value="Minutes / meeting note"/>
          <xsd:enumeration value="Presentation"/>
          <xsd:enumeration value="Publication"/>
          <xsd:enumeration value="Information Request"/>
          <xsd:enumeration value="Consultation"/>
          <xsd:enumeration value="Data"/>
          <xsd:enumeration value="Analysis"/>
          <xsd:enumeration value="Economic model"/>
          <xsd:enumeration value="Modelling results"/>
          <xsd:enumeration value="Email correspondence"/>
          <xsd:enumeration value="Letter"/>
          <xsd:enumeration value="Legal advice"/>
          <xsd:enumeration value="Licence / code / legal text"/>
          <xsd:enumeration value="FOI request"/>
          <xsd:enumeration value="Process flow"/>
        </xsd:restriction>
      </xsd:simpleType>
    </xsd:element>
    <xsd:element name="Document_x0020_Status" ma:index="5" nillable="true" ma:displayName="Document Status" ma:format="RadioButtons" ma:internalName="Document_x0020_Status">
      <xsd:simpleType>
        <xsd:restriction base="dms:Choice">
          <xsd:enumeration value="Draft"/>
          <xsd:enumeration value="Final"/>
        </xsd:restriction>
      </xsd:simpleType>
    </xsd:element>
    <xsd:element name="Event_x0020_Date" ma:index="8" nillable="true" ma:displayName="Event Date" ma:format="DateOnly" ma:indexed="true" ma:internalName="Event_x0020_Date">
      <xsd:simpleType>
        <xsd:restriction base="dms:DateTime"/>
      </xsd:simpleType>
    </xsd:element>
    <xsd:element name="jfc60aaa43c242a7a3a374b1462ecca8" ma:index="16" nillable="true" ma:taxonomy="true" ma:internalName="jfc60aaa43c242a7a3a374b1462ecca8" ma:taxonomyFieldName="Organisation_Contactshare" ma:displayName="Organisation_Contactshare" ma:indexed="true" ma:default="83;#Ofgem|8b4368c1-752b-461b-aa1f-79fb1ab95926" ma:fieldId="{3fc60aaa-43c2-42a7-a3a3-74b1462ecca8}" ma:sspId="69773578-b348-4185-91b0-0c3a7eda8d2a" ma:termSetId="198f4597-1449-4407-9082-75aad48ce812"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31298fc-6a88-4548-b7d9-3b164918c4a3" elementFormDefault="qualified">
    <xsd:import namespace="http://schemas.microsoft.com/office/2006/documentManagement/types"/>
    <xsd:import namespace="http://schemas.microsoft.com/office/infopath/2007/PartnerControls"/>
    <xsd:element name="Classification" ma:index="6" nillable="true" ma:displayName="Classification" ma:default="OFFICIAL" ma:format="Dropdown" ma:internalName="Classification">
      <xsd:simpleType>
        <xsd:restriction base="dms:Choice">
          <xsd:enumeration value="OFFICIAL"/>
          <xsd:enumeration value="OFFICIAL SENSITIVE"/>
        </xsd:restriction>
      </xsd:simpleType>
    </xsd:element>
    <xsd:element name="Descriptor" ma:index="7" nillable="true" ma:displayName="Descriptor" ma:format="Dropdown" ma:internalName="Descriptor">
      <xsd:simpleType>
        <xsd:restriction base="dms:Choice">
          <xsd:enumeration value="Commercial"/>
          <xsd:enumeration value="Management"/>
          <xsd:enumeration value="Market Sensitive"/>
          <xsd:enumeration value="Staff"/>
        </xsd:restriction>
      </xsd:simpleType>
    </xsd:element>
    <xsd:element name="TaxCatchAll" ma:index="9" nillable="true" ma:displayName="Taxonomy Catch All Column" ma:hidden="true" ma:list="{7322fadc-f799-4e41-8862-be1b14da3f2e}" ma:internalName="TaxCatchAll" ma:showField="CatchAllData" ma:web="74565e04-d6b2-45a3-b9b7-4a15edde7cb9">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322fadc-f799-4e41-8862-be1b14da3f2e}" ma:internalName="TaxCatchAllLabel" ma:readOnly="true" ma:showField="CatchAllDataLabel" ma:web="74565e04-d6b2-45a3-b9b7-4a15edde7cb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307eae2-cc78-4b03-9c22-11b6a6540e14" elementFormDefault="qualified">
    <xsd:import namespace="http://schemas.microsoft.com/office/2006/documentManagement/types"/>
    <xsd:import namespace="http://schemas.microsoft.com/office/infopath/2007/PartnerControls"/>
    <xsd:element name="jdd4b0e66e4b4c9c97e4aaa2176ba5d2" ma:index="19" nillable="true" ma:taxonomy="true" ma:internalName="jdd4b0e66e4b4c9c97e4aaa2176ba5d2" ma:taxonomyFieldName="Switching_programme_folksonomy" ma:displayName="Switching_programme_folksonomy" ma:default="" ma:fieldId="{3dd4b0e6-6e4b-4c9c-97e4-aaa2176ba5d2}" ma:taxonomyMulti="true" ma:sspId="69773578-b348-4185-91b0-0c3a7eda8d2a" ma:termSetId="d489b2e8-374a-47a3-a44e-3f1b5aae522d" ma:anchorId="00000000-0000-0000-0000-000000000000" ma:open="true" ma:isKeyword="false">
      <xsd:complexType>
        <xsd:sequence>
          <xsd:element ref="pc:Terms" minOccurs="0" maxOccurs="1"/>
        </xsd:sequence>
      </xsd:complexType>
    </xsd:element>
    <xsd:element name="BJSCInternalLabel" ma:index="20" nillable="true" ma:displayName="Classifier Label" ma:internalName="BJSCInternalLabel">
      <xsd:simpleType>
        <xsd:restriction base="dms:Unknown"/>
      </xsd:simpleType>
    </xsd:element>
    <xsd:element name="BJSCdd9eba61_x002D_d6b9_x002D_469b_x" ma:index="21" nillable="true" ma:displayName="Audience" ma:internalName="BJSCdd9eba61_x002D_d6b9_x002D_469b_x">
      <xsd:simpleType>
        <xsd:restriction base="dms:Text"/>
      </xsd:simpleType>
    </xsd:element>
    <xsd:element name="BJSCc5a055b0_x002D_1bed_x002D_4579_x" ma:index="22" nillable="true" ma:displayName="Visual marking" ma:internalName="BJSCc5a055b0_x002D_1bed_x002D_4579_x">
      <xsd:simpleType>
        <xsd:restriction base="dms:Text"/>
      </xsd:simpleType>
    </xsd:element>
    <xsd:element name="BJSCSummaryMarking" ma:index="23" nillable="true" ma:displayName="Summary Marking" ma:internalName="BJSCSummaryMarking">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5"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sisl xmlns:xsi="http://www.w3.org/2001/XMLSchema-instance" xmlns:xsd="http://www.w3.org/2001/XMLSchema" xmlns="http://www.boldonjames.com/2008/01/sie/internal/label" sislVersion="0" policy="973096ae-7329-4b3b-9368-47aeba6959e1">
  <element uid="id_classification_nonbusiness" value=""/>
</sisl>
</file>

<file path=customXml/itemProps1.xml><?xml version="1.0" encoding="utf-8"?>
<ds:datastoreItem xmlns:ds="http://schemas.openxmlformats.org/officeDocument/2006/customXml" ds:itemID="{E12C9CAD-F529-460A-B3AE-7BEEDD738FF6}">
  <ds:schemaRefs>
    <ds:schemaRef ds:uri="631298fc-6a88-4548-b7d9-3b164918c4a3"/>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purl.org/dc/elements/1.1/"/>
    <ds:schemaRef ds:uri="http://schemas.microsoft.com/office/2006/metadata/properties"/>
    <ds:schemaRef ds:uri="9307eae2-cc78-4b03-9c22-11b6a6540e14"/>
    <ds:schemaRef ds:uri="74565e04-d6b2-45a3-b9b7-4a15edde7cb9"/>
    <ds:schemaRef ds:uri="http://www.w3.org/XML/1998/namespace"/>
  </ds:schemaRefs>
</ds:datastoreItem>
</file>

<file path=customXml/itemProps2.xml><?xml version="1.0" encoding="utf-8"?>
<ds:datastoreItem xmlns:ds="http://schemas.openxmlformats.org/officeDocument/2006/customXml" ds:itemID="{75035BBB-D635-411C-A32C-55BFA9EF678A}">
  <ds:schemaRefs>
    <ds:schemaRef ds:uri="http://schemas.microsoft.com/office/2006/metadata/longProperties"/>
    <ds:schemaRef ds:uri=""/>
  </ds:schemaRefs>
</ds:datastoreItem>
</file>

<file path=customXml/itemProps3.xml><?xml version="1.0" encoding="utf-8"?>
<ds:datastoreItem xmlns:ds="http://schemas.openxmlformats.org/officeDocument/2006/customXml" ds:itemID="{FE03C7B4-191E-4430-9702-C1FB956AEB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565e04-d6b2-45a3-b9b7-4a15edde7cb9"/>
    <ds:schemaRef ds:uri="631298fc-6a88-4548-b7d9-3b164918c4a3"/>
    <ds:schemaRef ds:uri="9307eae2-cc78-4b03-9c22-11b6a6540e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02F1293C-7848-42D8-A080-8B4B387B9618}">
  <ds:schemaRefs>
    <ds:schemaRef ds:uri="http://schemas.microsoft.com/sharepoint/v3/contenttype/forms"/>
  </ds:schemaRefs>
</ds:datastoreItem>
</file>

<file path=customXml/itemProps5.xml><?xml version="1.0" encoding="utf-8"?>
<ds:datastoreItem xmlns:ds="http://schemas.openxmlformats.org/officeDocument/2006/customXml" ds:itemID="{C564CBE7-4B30-4442-B2DC-8B255AF7F62C}">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PresentationOfgem2013</Template>
  <TotalTime>5055</TotalTime>
  <Words>1454</Words>
  <Application>Microsoft Office PowerPoint</Application>
  <PresentationFormat>On-screen Show (4:3)</PresentationFormat>
  <Paragraphs>205</Paragraphs>
  <Slides>11</Slides>
  <Notes>11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11</vt:i4>
      </vt:variant>
    </vt:vector>
  </HeadingPairs>
  <TitlesOfParts>
    <vt:vector size="17" baseType="lpstr">
      <vt:lpstr>Arial</vt:lpstr>
      <vt:lpstr>Calibri</vt:lpstr>
      <vt:lpstr>Verdana</vt:lpstr>
      <vt:lpstr>PresentationOfgem2013</vt:lpstr>
      <vt:lpstr>FirstSlideMaster</vt:lpstr>
      <vt:lpstr>LastSlideMaster</vt:lpstr>
      <vt:lpstr>PowerPoint Presentation</vt:lpstr>
      <vt:lpstr>Purpose</vt:lpstr>
      <vt:lpstr>Approach to developing  reform packages the and the RFI</vt:lpstr>
      <vt:lpstr>Stakeholder engagement and next steps</vt:lpstr>
      <vt:lpstr>Who will we request information from?</vt:lpstr>
      <vt:lpstr>What sort of information will we provide?</vt:lpstr>
      <vt:lpstr>Draft reform packages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Colin Sawyer</dc:creator>
  <cp:lastModifiedBy>Andrew Wallace</cp:lastModifiedBy>
  <cp:revision>212</cp:revision>
  <cp:lastPrinted>2016-09-14T13:13:20Z</cp:lastPrinted>
  <dcterms:created xsi:type="dcterms:W3CDTF">2015-11-24T08:58:20Z</dcterms:created>
  <dcterms:modified xsi:type="dcterms:W3CDTF">2016-10-14T13:47:57Z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dfd44b9d-d4df-41a5-883b-e600e6e1c1fd</vt:lpwstr>
  </property>
  <property fmtid="{D5CDD505-2E9C-101B-9397-08002B2CF9AE}" pid="3" name="bjSaver">
    <vt:lpwstr>lXjxzyaKJAZHzF+LHsR8KlJCPXOvvwtl</vt:lpwstr>
  </property>
  <property fmtid="{D5CDD505-2E9C-101B-9397-08002B2CF9AE}" pid="4" name="ContentTypeId">
    <vt:lpwstr>0x010100B73AC9881012B84386BD33078BAD49E300B93FF1DBD378EE4AB39A06A2A90A6E3A</vt:lpwstr>
  </property>
  <property fmtid="{D5CDD505-2E9C-101B-9397-08002B2CF9AE}" pid="5" name="Organisation_Contactshare">
    <vt:lpwstr>83;#Ofgem|8b4368c1-752b-461b-aa1f-79fb1ab95926</vt:lpwstr>
  </property>
  <property fmtid="{D5CDD505-2E9C-101B-9397-08002B2CF9AE}" pid="6" name="Switching_programme_folksonomy">
    <vt:lpwstr>128;#blueprint phase|8ed431f9-9bcd-4dc3-82ab-c9655e433ed5</vt:lpwstr>
  </property>
  <property fmtid="{D5CDD505-2E9C-101B-9397-08002B2CF9AE}" pid="7" name="bjDocumentLabelXML">
    <vt:lpwstr>&lt;?xml version="1.0" encoding="us-ascii"?&gt;&lt;sisl xmlns:xsi="http://www.w3.org/2001/XMLSchema-instance" xmlns:xsd="http://www.w3.org/2001/XMLSchema" sislVersion="0" policy="973096ae-7329-4b3b-9368-47aeba6959e1" xmlns="http://www.boldonjames.com/2008/01/sie/i</vt:lpwstr>
  </property>
  <property fmtid="{D5CDD505-2E9C-101B-9397-08002B2CF9AE}" pid="8" name="bjDocumentLabelXML-0">
    <vt:lpwstr>nternal/label"&gt;&lt;element uid="id_classification_nonbusiness" value="" /&gt;&lt;/sisl&gt;</vt:lpwstr>
  </property>
  <property fmtid="{D5CDD505-2E9C-101B-9397-08002B2CF9AE}" pid="9" name="bjDocumentSecurityLabel">
    <vt:lpwstr>OFFICIAL</vt:lpwstr>
  </property>
</Properties>
</file>