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8" r:id="rId5"/>
    <p:sldMasterId id="2147483665" r:id="rId6"/>
  </p:sldMasterIdLst>
  <p:notesMasterIdLst>
    <p:notesMasterId r:id="rId10"/>
  </p:notesMasterIdLst>
  <p:handoutMasterIdLst>
    <p:handoutMasterId r:id="rId11"/>
  </p:handoutMasterIdLst>
  <p:sldIdLst>
    <p:sldId id="256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D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08" d="100"/>
          <a:sy n="108" d="100"/>
        </p:scale>
        <p:origin x="5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9F8252-9124-4781-A77B-6F904A9345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AE0376-5BC5-41DE-A90A-23FBD8244D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3811C-C94A-4247-9556-465582ABBB82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BEF306-C18F-4B4C-82D4-40277460E9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16EC3-E753-48AF-B745-B503CA90405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58A19-91F6-4488-8693-C82B89817F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478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F23AA-BCA8-4007-B26B-303695AE453C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D973A-BCEA-420E-BC58-977A035B4C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42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0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2B4C2-FD9E-486B-A6DE-D8F656D2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8D15B-33D8-431E-A5F6-DE42C401C9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70749-291E-43F5-8D5C-6C1FB07317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2716478-1F8C-4A71-814F-4695FA2D3D97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6BBCE-7AE9-43CB-8BA0-BCA6EC11F0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F136E1-6A02-4DC5-B65A-AA5CD984B3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341437"/>
            <a:ext cx="8452893" cy="5075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DF5982-F4B6-43FD-A669-D47E3BB66E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9088" y="1341438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2A6F312-742F-4B9A-B374-DED7282AE2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09088" y="4076674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343295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186B-535D-4B79-A81D-E816BDA9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F0AFF-C98A-4E6B-B345-3AB50C01F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3BB3A-272E-4BE1-83AF-F644E58953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8A2C73-9A3F-4F85-9F70-ECBFEDD4A8ED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F545-10E0-4768-8F9E-73529C3BB4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088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57AA0-38F5-4C29-BCED-CB75C143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3009063"/>
            <a:ext cx="11306175" cy="839874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F1FD5E-E34E-429E-9DBC-EEDAADEAD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51A3A-1DF8-40FD-A62B-5F1ACF6A4D8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FC2927F-22B8-40D8-BC10-0CA66308E11A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2A81E-C522-4782-8975-BDB49B3B69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504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friendly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638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7564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FE2E-A3DB-41CD-AE85-4F5790C4F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08C3A-EB1A-4B85-9884-10F2739A8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B6289-9352-4FB9-A96E-D78A3E367C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EDC8E-E561-4557-ADD6-4D213468FBC1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16303-4208-409C-BE83-8D8E405979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B01215-22C7-448C-8D05-F877CB662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304" y="1341437"/>
            <a:ext cx="11305784" cy="5075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879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2B4C2-FD9E-486B-A6DE-D8F656D2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8D15B-33D8-431E-A5F6-DE42C401C9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70749-291E-43F5-8D5C-6C1FB07317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2716478-1F8C-4A71-814F-4695FA2D3D97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6BBCE-7AE9-43CB-8BA0-BCA6EC11F0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F136E1-6A02-4DC5-B65A-AA5CD984B3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341437"/>
            <a:ext cx="8452893" cy="5075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DF5982-F4B6-43FD-A669-D47E3BB66E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9088" y="1341438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2A6F312-742F-4B9A-B374-DED7282AE2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09088" y="4076674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797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186B-535D-4B79-A81D-E816BDA9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F0AFF-C98A-4E6B-B345-3AB50C01F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3BB3A-272E-4BE1-83AF-F644E58953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8A2C73-9A3F-4F85-9F70-ECBFEDD4A8ED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F545-10E0-4768-8F9E-73529C3BB4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290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57AA0-38F5-4C29-BCED-CB75C143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3009063"/>
            <a:ext cx="11306175" cy="839874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F1FD5E-E34E-429E-9DBC-EEDAADEAD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6C6D6F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51A3A-1DF8-40FD-A62B-5F1ACF6A4D8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FC2927F-22B8-40D8-BC10-0CA66308E11A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2A81E-C522-4782-8975-BDB49B3B69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0879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friendly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85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ortant safet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E9B9-BF0E-402A-BE12-E88181CC5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13933-9A18-4C2C-8A96-157F7D9D43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C61B5-9C83-4306-8AED-3469C9557EF5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8144980-AC87-42BC-98E8-C2EAE35A2E11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724EF-8546-4189-808E-EBAA0B5C7E6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CA2AD6-ABEE-4DB7-B8A9-661D6BE692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" y="0"/>
            <a:ext cx="121889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FE2E-A3DB-41CD-AE85-4F5790C4F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08C3A-EB1A-4B85-9884-10F2739A8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B6289-9352-4FB9-A96E-D78A3E367C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EDC8E-E561-4557-ADD6-4D213468FBC1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16303-4208-409C-BE83-8D8E405979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B01215-22C7-448C-8D05-F877CB662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304" y="1341437"/>
            <a:ext cx="11305784" cy="5075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72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2B4C2-FD9E-486B-A6DE-D8F656D2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8D15B-33D8-431E-A5F6-DE42C401C9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70749-291E-43F5-8D5C-6C1FB07317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2716478-1F8C-4A71-814F-4695FA2D3D97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6BBCE-7AE9-43CB-8BA0-BCA6EC11F0A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8F136E1-6A02-4DC5-B65A-AA5CD984B3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341437"/>
            <a:ext cx="8452893" cy="5075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DF5982-F4B6-43FD-A669-D47E3BB66E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409088" y="1341438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02A6F312-742F-4B9A-B374-DED7282AE2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409088" y="4076674"/>
            <a:ext cx="2340000" cy="2340000"/>
          </a:xfrm>
          <a:prstGeom prst="teardrop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41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186B-535D-4B79-A81D-E816BDA9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F0AFF-C98A-4E6B-B345-3AB50C01F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3BB3A-272E-4BE1-83AF-F644E589535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8A2C73-9A3F-4F85-9F70-ECBFEDD4A8ED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2F545-10E0-4768-8F9E-73529C3BB4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6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57AA0-38F5-4C29-BCED-CB75C1439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2" y="3009063"/>
            <a:ext cx="11306175" cy="839874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F1FD5E-E34E-429E-9DBC-EEDAADEAD0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51A3A-1DF8-40FD-A62B-5F1ACF6A4D8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FC2927F-22B8-40D8-BC10-0CA66308E11A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2A81E-C522-4782-8975-BDB49B3B69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686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nt friendly 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646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E69F-3597-416E-9DAB-AE2C4D1E4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2569" y="2560320"/>
            <a:ext cx="7420926" cy="1708554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C9747F-3B03-4218-95F3-E8AE000CDB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C5A6226-45F5-45DC-8CB0-C52A33C884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677B1-1A0A-40FD-853B-A4C476B8064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5AFF64B9-DDA1-4E82-9289-4FAB6E3C52C3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17DD-3099-40D6-AD2C-C92B5D0E6C9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CDA03E-BE6C-48A8-B81C-A2EE94333E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02568" y="4427541"/>
            <a:ext cx="7420925" cy="1298010"/>
          </a:xfrm>
        </p:spPr>
        <p:txBody>
          <a:bodyPr lIns="0" rIns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163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FE2E-A3DB-41CD-AE85-4F5790C4F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08C3A-EB1A-4B85-9884-10F2739A83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B6289-9352-4FB9-A96E-D78A3E367CD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25EDC8E-E561-4557-ADD6-4D213468FBC1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16303-4208-409C-BE83-8D8E405979C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B01215-22C7-448C-8D05-F877CB6623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304" y="1341437"/>
            <a:ext cx="11305784" cy="50752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5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65E4A-3BE4-4F34-B343-CBD7072BC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256"/>
            <a:ext cx="7660078" cy="839874"/>
          </a:xfrm>
          <a:prstGeom prst="rect">
            <a:avLst/>
          </a:prstGeom>
        </p:spPr>
        <p:txBody>
          <a:bodyPr vert="horz" lIns="0" tIns="180000" rIns="0" bIns="1800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11875-2C71-4517-8FDB-4E6667F35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341437"/>
            <a:ext cx="11306174" cy="5075237"/>
          </a:xfrm>
          <a:prstGeom prst="rect">
            <a:avLst/>
          </a:prstGeom>
        </p:spPr>
        <p:txBody>
          <a:bodyPr vert="horz" lIns="91440" tIns="90000" rIns="91440" bIns="9000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8157B-5A74-4A04-A3D6-56D5580B4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4564" y="6436904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1BDF9D1-CB6F-4381-B63B-EF9AC02083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4535" y="6436903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44980-AC87-42BC-98E8-C2EAE35A2E11}" type="datetime1">
              <a:rPr lang="en-GB" smtClean="0"/>
              <a:t>18/03/2024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BB8F4B3-4414-4919-B25B-5EC8BCD39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1417" y="6436903"/>
            <a:ext cx="939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1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3" r:id="rId2"/>
    <p:sldLayoutId id="2147483650" r:id="rId3"/>
    <p:sldLayoutId id="2147483653" r:id="rId4"/>
    <p:sldLayoutId id="2147483654" r:id="rId5"/>
    <p:sldLayoutId id="2147483655" r:id="rId6"/>
    <p:sldLayoutId id="2147483657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 userDrawn="1">
          <p15:clr>
            <a:srgbClr val="F26B43"/>
          </p15:clr>
        </p15:guide>
        <p15:guide id="2" pos="279" userDrawn="1">
          <p15:clr>
            <a:srgbClr val="F26B43"/>
          </p15:clr>
        </p15:guide>
        <p15:guide id="3" pos="7401" userDrawn="1">
          <p15:clr>
            <a:srgbClr val="F26B43"/>
          </p15:clr>
        </p15:guide>
        <p15:guide id="4" orient="horz" pos="82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65E4A-3BE4-4F34-B343-CBD7072BC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256"/>
            <a:ext cx="7660078" cy="839874"/>
          </a:xfrm>
          <a:prstGeom prst="rect">
            <a:avLst/>
          </a:prstGeom>
        </p:spPr>
        <p:txBody>
          <a:bodyPr vert="horz" lIns="0" tIns="180000" rIns="0" bIns="18000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11875-2C71-4517-8FDB-4E6667F35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341437"/>
            <a:ext cx="11306174" cy="5075237"/>
          </a:xfrm>
          <a:prstGeom prst="rect">
            <a:avLst/>
          </a:prstGeom>
        </p:spPr>
        <p:txBody>
          <a:bodyPr vert="horz" lIns="91440" tIns="90000" rIns="91440" bIns="90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8157B-5A74-4A04-A3D6-56D5580B4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4564" y="6436904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1BDF9D1-CB6F-4381-B63B-EF9AC02083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4535" y="6436903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44980-AC87-42BC-98E8-C2EAE35A2E11}" type="datetime1">
              <a:rPr lang="en-GB" smtClean="0"/>
              <a:t>18/03/2024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BB8F4B3-4414-4919-B25B-5EC8BCD39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1417" y="6436903"/>
            <a:ext cx="939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086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79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84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565E4A-3BE4-4F34-B343-CBD7072BC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18256"/>
            <a:ext cx="7660078" cy="839874"/>
          </a:xfrm>
          <a:prstGeom prst="rect">
            <a:avLst/>
          </a:prstGeom>
        </p:spPr>
        <p:txBody>
          <a:bodyPr vert="horz" lIns="0" tIns="180000" rIns="0" bIns="18000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611875-2C71-4517-8FDB-4E6667F35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341437"/>
            <a:ext cx="11306174" cy="5075237"/>
          </a:xfrm>
          <a:prstGeom prst="rect">
            <a:avLst/>
          </a:prstGeom>
        </p:spPr>
        <p:txBody>
          <a:bodyPr vert="horz" lIns="91440" tIns="90000" rIns="91440" bIns="9000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48157B-5A74-4A04-A3D6-56D5580B41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4564" y="6436904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6226-45F5-45DC-8CB0-C52A33C884C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1BDF9D1-CB6F-4381-B63B-EF9AC02083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4535" y="6436903"/>
            <a:ext cx="11768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44980-AC87-42BC-98E8-C2EAE35A2E11}" type="datetime1">
              <a:rPr lang="en-GB" smtClean="0"/>
              <a:t>18/03/2024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BB8F4B3-4414-4919-B25B-5EC8BCD39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1417" y="6436903"/>
            <a:ext cx="93931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33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042">
          <p15:clr>
            <a:srgbClr val="F26B43"/>
          </p15:clr>
        </p15:guide>
        <p15:guide id="2" pos="279">
          <p15:clr>
            <a:srgbClr val="F26B43"/>
          </p15:clr>
        </p15:guide>
        <p15:guide id="3" pos="7401">
          <p15:clr>
            <a:srgbClr val="F26B43"/>
          </p15:clr>
        </p15:guide>
        <p15:guide id="4" orient="horz" pos="84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7423B-D477-4D0C-B270-AF8A5379C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DCP433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FE978F-1D38-4449-875F-5316260582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DA764-AFB9-404B-B752-BE945F7692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Illustrative timeline</a:t>
            </a:r>
          </a:p>
        </p:txBody>
      </p:sp>
    </p:spTree>
    <p:extLst>
      <p:ext uri="{BB962C8B-B14F-4D97-AF65-F5344CB8AC3E}">
        <p14:creationId xmlns:p14="http://schemas.microsoft.com/office/powerpoint/2010/main" val="1521950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9BEE5-2230-42CC-9A20-785C76DF5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DCP389 Sites included in annual review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35E88-F7EA-474D-AE57-DD9ED8CB98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B27ECD-6D6A-4579-9D5D-3242AFF6B9D0}"/>
              </a:ext>
            </a:extLst>
          </p:cNvPr>
          <p:cNvSpPr/>
          <p:nvPr/>
        </p:nvSpPr>
        <p:spPr>
          <a:xfrm>
            <a:off x="911424" y="2852936"/>
            <a:ext cx="4680520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endParaRPr lang="en-GB" sz="2800" b="1" dirty="0" err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31C3DB-F566-4D59-9F2C-3AA10A9F050A}"/>
              </a:ext>
            </a:extLst>
          </p:cNvPr>
          <p:cNvSpPr/>
          <p:nvPr/>
        </p:nvSpPr>
        <p:spPr>
          <a:xfrm>
            <a:off x="911424" y="4738488"/>
            <a:ext cx="4680520" cy="4320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/>
            <a:endParaRPr lang="en-GB" sz="2800" b="1" dirty="0" err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181E05-1E1F-45D1-B90F-003D5C2D997D}"/>
              </a:ext>
            </a:extLst>
          </p:cNvPr>
          <p:cNvSpPr/>
          <p:nvPr/>
        </p:nvSpPr>
        <p:spPr>
          <a:xfrm>
            <a:off x="911424" y="5805264"/>
            <a:ext cx="4680520" cy="81877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0000" rIns="91440" bIns="9000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GB" sz="2800" b="1" dirty="0" err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6F1229-CB3B-4362-BA88-E76D65C395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352" y="1124744"/>
            <a:ext cx="5328592" cy="5520269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58851D-D28F-4508-B75A-7128F707E3A9}"/>
              </a:ext>
            </a:extLst>
          </p:cNvPr>
          <p:cNvSpPr txBox="1"/>
          <p:nvPr/>
        </p:nvSpPr>
        <p:spPr>
          <a:xfrm>
            <a:off x="5879976" y="1124744"/>
            <a:ext cx="5760640" cy="5499296"/>
          </a:xfrm>
          <a:prstGeom prst="rect">
            <a:avLst/>
          </a:prstGeom>
          <a:noFill/>
        </p:spPr>
        <p:txBody>
          <a:bodyPr wrap="square" tIns="90000" bIns="90000" rtlCol="0">
            <a:normAutofit/>
          </a:bodyPr>
          <a:lstStyle/>
          <a:p>
            <a:pPr algn="l"/>
            <a:r>
              <a:rPr lang="en-GB" sz="2800" dirty="0"/>
              <a:t>Highlighted areas are the sites subject to the Annual </a:t>
            </a:r>
            <a:r>
              <a:rPr lang="en-GB" sz="2800"/>
              <a:t>Allocation Review.</a:t>
            </a:r>
            <a:endParaRPr lang="en-GB" sz="2800" dirty="0"/>
          </a:p>
          <a:p>
            <a:pPr algn="l"/>
            <a:endParaRPr lang="en-GB" sz="2800" dirty="0"/>
          </a:p>
          <a:p>
            <a:pPr algn="l"/>
            <a:r>
              <a:rPr lang="en-GB" sz="2800" dirty="0"/>
              <a:t>Note: sites are only subject to an annual allocation review once.</a:t>
            </a:r>
          </a:p>
        </p:txBody>
      </p:sp>
    </p:spTree>
    <p:extLst>
      <p:ext uri="{BB962C8B-B14F-4D97-AF65-F5344CB8AC3E}">
        <p14:creationId xmlns:p14="http://schemas.microsoft.com/office/powerpoint/2010/main" val="391848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D3F9D-7C24-5D66-F5FD-1A2F30FF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88AD0F-A9FF-8322-7D3F-5ADE27FDB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A6226-45F5-45DC-8CB0-C52A33C884C0}" type="slidenum">
              <a:rPr lang="en-GB" smtClean="0"/>
              <a:t>3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E9FD0C-0402-B2EF-2176-8755508A19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3304" y="1341437"/>
            <a:ext cx="11305784" cy="151149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Table below outlines criteria relating to annual allocation review exercises and potential timescales.</a:t>
            </a:r>
          </a:p>
          <a:p>
            <a:r>
              <a:rPr lang="en-GB" dirty="0"/>
              <a:t>Some uncertainty regarding EACs, but other categories of customer can have potential back-dating of 23+ months.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A71558-20B7-F918-2BEA-1043958B34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232853"/>
              </p:ext>
            </p:extLst>
          </p:nvPr>
        </p:nvGraphicFramePr>
        <p:xfrm>
          <a:off x="442912" y="3068960"/>
          <a:ext cx="11306175" cy="624880"/>
        </p:xfrm>
        <a:graphic>
          <a:graphicData uri="http://schemas.openxmlformats.org/drawingml/2006/table">
            <a:tbl>
              <a:tblPr/>
              <a:tblGrid>
                <a:gridCol w="782751">
                  <a:extLst>
                    <a:ext uri="{9D8B030D-6E8A-4147-A177-3AD203B41FA5}">
                      <a16:colId xmlns:a16="http://schemas.microsoft.com/office/drawing/2014/main" val="3274064278"/>
                    </a:ext>
                  </a:extLst>
                </a:gridCol>
                <a:gridCol w="918068">
                  <a:extLst>
                    <a:ext uri="{9D8B030D-6E8A-4147-A177-3AD203B41FA5}">
                      <a16:colId xmlns:a16="http://schemas.microsoft.com/office/drawing/2014/main" val="3954155141"/>
                    </a:ext>
                  </a:extLst>
                </a:gridCol>
                <a:gridCol w="3316284">
                  <a:extLst>
                    <a:ext uri="{9D8B030D-6E8A-4147-A177-3AD203B41FA5}">
                      <a16:colId xmlns:a16="http://schemas.microsoft.com/office/drawing/2014/main" val="3126159314"/>
                    </a:ext>
                  </a:extLst>
                </a:gridCol>
                <a:gridCol w="2117175">
                  <a:extLst>
                    <a:ext uri="{9D8B030D-6E8A-4147-A177-3AD203B41FA5}">
                      <a16:colId xmlns:a16="http://schemas.microsoft.com/office/drawing/2014/main" val="1675932086"/>
                    </a:ext>
                  </a:extLst>
                </a:gridCol>
                <a:gridCol w="4171897">
                  <a:extLst>
                    <a:ext uri="{9D8B030D-6E8A-4147-A177-3AD203B41FA5}">
                      <a16:colId xmlns:a16="http://schemas.microsoft.com/office/drawing/2014/main" val="3418436947"/>
                    </a:ext>
                  </a:extLst>
                </a:gridCol>
              </a:tblGrid>
              <a:tr h="12497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Customer category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 type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Qualifying criteria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Requirement to be included in review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 potential backdating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8134243"/>
                  </a:ext>
                </a:extLst>
              </a:tr>
              <a:tr h="12497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 (b) (ii)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 with MIC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MIC data available - possibly a new connection where capacity is not confirmed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of 12 months of MIC data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months+ (only 11 months available for prior review, so reviewed next year giving an extra 12 months)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0024441"/>
                  </a:ext>
                </a:extLst>
              </a:tr>
              <a:tr h="12497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 (a) (iii)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HH settled no MIC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Less than 12 months of annual import consumption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 of 12 months of metered data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months+ (only 11 months available for prior review, so reviewed next year giving an extra 12 months)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662653"/>
                  </a:ext>
                </a:extLst>
              </a:tr>
              <a:tr h="12497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 (b) (ii)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NHH settled no MIC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EAC, so used default EAC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 from up to and including May of the review year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Depends on EAC availability, unclear what time scales might be.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4567436"/>
                  </a:ext>
                </a:extLst>
              </a:tr>
              <a:tr h="124976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 (b) (iii)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NHH settled no MIC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EAC or default, so used other basis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EAC from up to and including May of the review year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Depends on EAC availability, unclear what time scales might be.</a:t>
                      </a:r>
                    </a:p>
                  </a:txBody>
                  <a:tcPr marL="6249" marR="6249" marT="62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689605"/>
                  </a:ext>
                </a:extLst>
              </a:tr>
            </a:tbl>
          </a:graphicData>
        </a:graphic>
      </p:graphicFrame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988D53B6-4ACC-BAAA-23EA-16924B67A3F1}"/>
              </a:ext>
            </a:extLst>
          </p:cNvPr>
          <p:cNvSpPr txBox="1">
            <a:spLocks/>
          </p:cNvSpPr>
          <p:nvPr/>
        </p:nvSpPr>
        <p:spPr>
          <a:xfrm>
            <a:off x="443303" y="4084501"/>
            <a:ext cx="11305784" cy="2352403"/>
          </a:xfrm>
          <a:prstGeom prst="rect">
            <a:avLst/>
          </a:prstGeom>
        </p:spPr>
        <p:txBody>
          <a:bodyPr vert="horz" lIns="91440" tIns="90000" rIns="91440" bIns="9000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300" b="1" dirty="0"/>
              <a:t>Example: </a:t>
            </a:r>
          </a:p>
          <a:p>
            <a:r>
              <a:rPr lang="en-GB" dirty="0"/>
              <a:t>A HH settled no MIC site is given an initial allocation based on typical profile of a similar site because 12 months of data is not available.  Date = 2</a:t>
            </a:r>
            <a:r>
              <a:rPr lang="en-GB" baseline="30000" dirty="0"/>
              <a:t>nd</a:t>
            </a:r>
            <a:r>
              <a:rPr lang="en-GB" dirty="0"/>
              <a:t> July 202x.</a:t>
            </a:r>
          </a:p>
          <a:p>
            <a:r>
              <a:rPr lang="en-GB" dirty="0"/>
              <a:t>Annual allocation review conducted the next year using data up to and including 30</a:t>
            </a:r>
            <a:r>
              <a:rPr lang="en-GB" baseline="30000" dirty="0"/>
              <a:t>th</a:t>
            </a:r>
            <a:r>
              <a:rPr lang="en-GB" dirty="0"/>
              <a:t> June 202x+1.  At that time there is not 12 months of data available so the site is not allocated as part of that review.</a:t>
            </a:r>
          </a:p>
          <a:p>
            <a:r>
              <a:rPr lang="en-GB" dirty="0"/>
              <a:t>Second annual allocation review conducted the next year using data up to and including 30</a:t>
            </a:r>
            <a:r>
              <a:rPr lang="en-GB" baseline="30000" dirty="0"/>
              <a:t>th</a:t>
            </a:r>
            <a:r>
              <a:rPr lang="en-GB" dirty="0"/>
              <a:t> June 202x+2.  The site is given a new allocation.  This is sent to Suppliers on 15</a:t>
            </a:r>
            <a:r>
              <a:rPr lang="en-GB" baseline="30000" dirty="0"/>
              <a:t>th</a:t>
            </a:r>
            <a:r>
              <a:rPr lang="en-GB" dirty="0"/>
              <a:t> September 202x+2, with the new charging band applying from the next billing period on 1</a:t>
            </a:r>
            <a:r>
              <a:rPr lang="en-GB" baseline="30000" dirty="0"/>
              <a:t>st</a:t>
            </a:r>
            <a:r>
              <a:rPr lang="en-GB" dirty="0"/>
              <a:t> October 202x+2.</a:t>
            </a:r>
          </a:p>
          <a:p>
            <a:r>
              <a:rPr lang="en-GB" dirty="0"/>
              <a:t>Potential backdating at that point is from 30</a:t>
            </a:r>
            <a:r>
              <a:rPr lang="en-GB" baseline="30000" dirty="0"/>
              <a:t>th</a:t>
            </a:r>
            <a:r>
              <a:rPr lang="en-GB" dirty="0"/>
              <a:t> September 202x+2 back to 2</a:t>
            </a:r>
            <a:r>
              <a:rPr lang="en-GB" baseline="30000" dirty="0"/>
              <a:t>nd</a:t>
            </a:r>
            <a:r>
              <a:rPr lang="en-GB" dirty="0"/>
              <a:t> July 202x, circa 25 months.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048245"/>
      </p:ext>
    </p:extLst>
  </p:cSld>
  <p:clrMapOvr>
    <a:masterClrMapping/>
  </p:clrMapOvr>
</p:sld>
</file>

<file path=ppt/theme/theme1.xml><?xml version="1.0" encoding="utf-8"?>
<a:theme xmlns:a="http://schemas.openxmlformats.org/drawingml/2006/main" name="Blue">
  <a:themeElements>
    <a:clrScheme name="Electricity North West">
      <a:dk1>
        <a:srgbClr val="00245D"/>
      </a:dk1>
      <a:lt1>
        <a:srgbClr val="FFFFFF"/>
      </a:lt1>
      <a:dk2>
        <a:srgbClr val="7AC143"/>
      </a:dk2>
      <a:lt2>
        <a:srgbClr val="6CADDF"/>
      </a:lt2>
      <a:accent1>
        <a:srgbClr val="9C7DB9"/>
      </a:accent1>
      <a:accent2>
        <a:srgbClr val="F58426"/>
      </a:accent2>
      <a:accent3>
        <a:srgbClr val="DB0962"/>
      </a:accent3>
      <a:accent4>
        <a:srgbClr val="22BCB9"/>
      </a:accent4>
      <a:accent5>
        <a:srgbClr val="5F6062"/>
      </a:accent5>
      <a:accent6>
        <a:srgbClr val="A1A1A4"/>
      </a:accent6>
      <a:hlink>
        <a:srgbClr val="0000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tIns="90000" bIns="90000" rtlCol="0" anchor="ctr">
        <a:normAutofit fontScale="55000" lnSpcReduction="20000"/>
      </a:bodyPr>
      <a:lstStyle>
        <a:defPPr algn="ctr">
          <a:defRPr sz="2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normAutofit fontScale="92500"/>
      </a:bodyPr>
      <a:lstStyle>
        <a:defPPr algn="l">
          <a:defRPr sz="2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0E29483-8EA5-4ADD-B479-6902E1B42CCC}" vid="{7408FBA9-D226-4B1B-BC38-6F9E380F2C19}"/>
    </a:ext>
  </a:extLst>
</a:theme>
</file>

<file path=ppt/theme/theme2.xml><?xml version="1.0" encoding="utf-8"?>
<a:theme xmlns:a="http://schemas.openxmlformats.org/drawingml/2006/main" name="Green">
  <a:themeElements>
    <a:clrScheme name="Electricity North West">
      <a:dk1>
        <a:srgbClr val="00245D"/>
      </a:dk1>
      <a:lt1>
        <a:srgbClr val="FFFFFF"/>
      </a:lt1>
      <a:dk2>
        <a:srgbClr val="7AC143"/>
      </a:dk2>
      <a:lt2>
        <a:srgbClr val="6CADDF"/>
      </a:lt2>
      <a:accent1>
        <a:srgbClr val="9C7DB9"/>
      </a:accent1>
      <a:accent2>
        <a:srgbClr val="F58426"/>
      </a:accent2>
      <a:accent3>
        <a:srgbClr val="DB0962"/>
      </a:accent3>
      <a:accent4>
        <a:srgbClr val="22BCB9"/>
      </a:accent4>
      <a:accent5>
        <a:srgbClr val="5F6062"/>
      </a:accent5>
      <a:accent6>
        <a:srgbClr val="A1A1A4"/>
      </a:accent6>
      <a:hlink>
        <a:srgbClr val="0000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tIns="90000" bIns="90000" rtlCol="0" anchor="ctr">
        <a:normAutofit fontScale="55000" lnSpcReduction="20000"/>
      </a:bodyPr>
      <a:lstStyle>
        <a:defPPr algn="ctr">
          <a:defRPr sz="2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normAutofit fontScale="92500"/>
      </a:bodyPr>
      <a:lstStyle>
        <a:defPPr algn="l">
          <a:defRPr sz="2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0E29483-8EA5-4ADD-B479-6902E1B42CCC}" vid="{BBA40C27-501D-463F-9BCE-DE995729FAA3}"/>
    </a:ext>
  </a:extLst>
</a:theme>
</file>

<file path=ppt/theme/theme3.xml><?xml version="1.0" encoding="utf-8"?>
<a:theme xmlns:a="http://schemas.openxmlformats.org/drawingml/2006/main" name="Grey">
  <a:themeElements>
    <a:clrScheme name="Electricity North West">
      <a:dk1>
        <a:srgbClr val="00245D"/>
      </a:dk1>
      <a:lt1>
        <a:srgbClr val="FFFFFF"/>
      </a:lt1>
      <a:dk2>
        <a:srgbClr val="7AC143"/>
      </a:dk2>
      <a:lt2>
        <a:srgbClr val="6CADDF"/>
      </a:lt2>
      <a:accent1>
        <a:srgbClr val="9C7DB9"/>
      </a:accent1>
      <a:accent2>
        <a:srgbClr val="F58426"/>
      </a:accent2>
      <a:accent3>
        <a:srgbClr val="DB0962"/>
      </a:accent3>
      <a:accent4>
        <a:srgbClr val="22BCB9"/>
      </a:accent4>
      <a:accent5>
        <a:srgbClr val="5F6062"/>
      </a:accent5>
      <a:accent6>
        <a:srgbClr val="A1A1A4"/>
      </a:accent6>
      <a:hlink>
        <a:srgbClr val="0000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tIns="90000" bIns="90000" rtlCol="0" anchor="ctr">
        <a:normAutofit fontScale="55000" lnSpcReduction="20000"/>
      </a:bodyPr>
      <a:lstStyle>
        <a:defPPr algn="ctr">
          <a:defRPr sz="2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>
        <a:normAutofit fontScale="92500"/>
      </a:bodyPr>
      <a:lstStyle>
        <a:defPPr algn="l">
          <a:defRPr sz="28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E0E29483-8EA5-4ADD-B479-6902E1B42CCC}" vid="{ED346EF8-6519-43E4-B08B-92B2D07C214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4A238D1112584BAFC76B3564BEE317" ma:contentTypeVersion="14" ma:contentTypeDescription="Create a new document." ma:contentTypeScope="" ma:versionID="eff638f74861bab926f47aaa5405d87d">
  <xsd:schema xmlns:xsd="http://www.w3.org/2001/XMLSchema" xmlns:xs="http://www.w3.org/2001/XMLSchema" xmlns:p="http://schemas.microsoft.com/office/2006/metadata/properties" xmlns:ns3="141d012b-9e77-40f9-a00f-7322b306d3fa" xmlns:ns4="9bfc292e-df10-4f59-89cd-5bc84460503e" targetNamespace="http://schemas.microsoft.com/office/2006/metadata/properties" ma:root="true" ma:fieldsID="9c4533a93941855303e21b259b0dcdc0" ns3:_="" ns4:_="">
    <xsd:import namespace="141d012b-9e77-40f9-a00f-7322b306d3fa"/>
    <xsd:import namespace="9bfc292e-df10-4f59-89cd-5bc84460503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1d012b-9e77-40f9-a00f-7322b306d3f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fc292e-df10-4f59-89cd-5bc8446050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240E50-E008-49D7-97EC-F86F7FD7D4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1d012b-9e77-40f9-a00f-7322b306d3fa"/>
    <ds:schemaRef ds:uri="9bfc292e-df10-4f59-89cd-5bc8446050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E30B6E-11FC-4FA2-B419-CF8D0251997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52361F-6A31-4000-9716-A835575D0411}">
  <ds:schemaRefs>
    <ds:schemaRef ds:uri="http://purl.org/dc/terms/"/>
    <ds:schemaRef ds:uri="http://schemas.microsoft.com/office/2006/documentManagement/types"/>
    <ds:schemaRef ds:uri="9bfc292e-df10-4f59-89cd-5bc84460503e"/>
    <ds:schemaRef ds:uri="http://schemas.openxmlformats.org/package/2006/metadata/core-properties"/>
    <ds:schemaRef ds:uri="http://purl.org/dc/elements/1.1/"/>
    <ds:schemaRef ds:uri="141d012b-9e77-40f9-a00f-7322b306d3fa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313</TotalTime>
  <Words>429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Blue</vt:lpstr>
      <vt:lpstr>Green</vt:lpstr>
      <vt:lpstr>Grey</vt:lpstr>
      <vt:lpstr>DCP433</vt:lpstr>
      <vt:lpstr>DCP389 Sites included in annual review </vt:lpstr>
      <vt:lpstr>Timeline</vt:lpstr>
    </vt:vector>
  </TitlesOfParts>
  <Company>Electricity North West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DCP433</dc:title>
  <dc:creator>Barker, Chris</dc:creator>
  <cp:lastModifiedBy>Craig Booth</cp:lastModifiedBy>
  <cp:revision>2</cp:revision>
  <dcterms:created xsi:type="dcterms:W3CDTF">2024-03-13T14:26:56Z</dcterms:created>
  <dcterms:modified xsi:type="dcterms:W3CDTF">2024-03-18T08:38:02Z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0x0101000E4A238D1112584BAFC76B3564BEE317</vt:lpwstr>
  </property>
</Properties>
</file>