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3341" autoAdjust="0"/>
  </p:normalViewPr>
  <p:slideViewPr>
    <p:cSldViewPr snapToGrid="0">
      <p:cViewPr varScale="1">
        <p:scale>
          <a:sx n="79" d="100"/>
          <a:sy n="79" d="100"/>
        </p:scale>
        <p:origin x="17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E2DFC9-C718-4FA1-971D-D320136D4DA9}" type="datetimeFigureOut">
              <a:rPr lang="en-GB" smtClean="0"/>
              <a:t>22/08/2024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F67AF2-A7F0-4002-BBE5-0A0827CECF0E}" type="slidenum">
              <a:rPr lang="en-GB" smtClean="0"/>
              <a:t>‹#›</a:t>
            </a:fld>
            <a:endParaRPr lang="en-GB"/>
          </a:p>
        </p:txBody>
      </p:sp>
    </p:spTree>
    <p:extLst>
      <p:ext uri="{BB962C8B-B14F-4D97-AF65-F5344CB8AC3E}">
        <p14:creationId xmlns:p14="http://schemas.microsoft.com/office/powerpoint/2010/main" val="3883952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1</a:t>
            </a:fld>
            <a:endParaRPr lang="en-GB"/>
          </a:p>
        </p:txBody>
      </p:sp>
    </p:spTree>
    <p:extLst>
      <p:ext uri="{BB962C8B-B14F-4D97-AF65-F5344CB8AC3E}">
        <p14:creationId xmlns:p14="http://schemas.microsoft.com/office/powerpoint/2010/main" val="1439939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Max 12 months – Anonymous, SSEN</a:t>
            </a:r>
          </a:p>
          <a:p>
            <a:r>
              <a:rPr lang="en-GB" dirty="0"/>
              <a:t>Process complicated – SSE Generation</a:t>
            </a:r>
          </a:p>
          <a:p>
            <a:r>
              <a:rPr lang="en-GB" dirty="0"/>
              <a:t>Customers could benefit for HCULU when not eligible (assess on &gt;12 months data, but not actually eligible in the last 12 months) – ENWL</a:t>
            </a:r>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12</a:t>
            </a:fld>
            <a:endParaRPr lang="en-GB"/>
          </a:p>
        </p:txBody>
      </p:sp>
    </p:spTree>
    <p:extLst>
      <p:ext uri="{BB962C8B-B14F-4D97-AF65-F5344CB8AC3E}">
        <p14:creationId xmlns:p14="http://schemas.microsoft.com/office/powerpoint/2010/main" val="2057203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Discretion, Ofgem guidance – ENWL</a:t>
            </a:r>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13</a:t>
            </a:fld>
            <a:endParaRPr lang="en-GB"/>
          </a:p>
        </p:txBody>
      </p:sp>
    </p:spTree>
    <p:extLst>
      <p:ext uri="{BB962C8B-B14F-4D97-AF65-F5344CB8AC3E}">
        <p14:creationId xmlns:p14="http://schemas.microsoft.com/office/powerpoint/2010/main" val="4017460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Align with sites AAR – SSE Generation</a:t>
            </a:r>
          </a:p>
          <a:p>
            <a:r>
              <a:rPr lang="en-GB" dirty="0"/>
              <a:t>Eligible from month following the date the app is received – </a:t>
            </a:r>
            <a:r>
              <a:rPr lang="en-GB" dirty="0" err="1"/>
              <a:t>NPg</a:t>
            </a:r>
            <a:endParaRPr lang="en-GB" dirty="0"/>
          </a:p>
          <a:p>
            <a:r>
              <a:rPr lang="en-GB" dirty="0"/>
              <a:t>In line with non final demand – UKPN</a:t>
            </a:r>
          </a:p>
          <a:p>
            <a:r>
              <a:rPr lang="en-GB" dirty="0"/>
              <a:t>Only to a max of 12 months - Anonymous</a:t>
            </a:r>
          </a:p>
        </p:txBody>
      </p:sp>
      <p:sp>
        <p:nvSpPr>
          <p:cNvPr id="4" name="Slide Number Placeholder 3"/>
          <p:cNvSpPr>
            <a:spLocks noGrp="1"/>
          </p:cNvSpPr>
          <p:nvPr>
            <p:ph type="sldNum" sz="quarter" idx="5"/>
          </p:nvPr>
        </p:nvSpPr>
        <p:spPr/>
        <p:txBody>
          <a:bodyPr/>
          <a:lstStyle/>
          <a:p>
            <a:fld id="{9FF67AF2-A7F0-4002-BBE5-0A0827CECF0E}" type="slidenum">
              <a:rPr lang="en-GB" smtClean="0"/>
              <a:t>14</a:t>
            </a:fld>
            <a:endParaRPr lang="en-GB"/>
          </a:p>
        </p:txBody>
      </p:sp>
    </p:spTree>
    <p:extLst>
      <p:ext uri="{BB962C8B-B14F-4D97-AF65-F5344CB8AC3E}">
        <p14:creationId xmlns:p14="http://schemas.microsoft.com/office/powerpoint/2010/main" val="1794506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Avoid need to AAR – </a:t>
            </a:r>
            <a:r>
              <a:rPr lang="en-GB" dirty="0" err="1"/>
              <a:t>NPg</a:t>
            </a:r>
            <a:endParaRPr lang="en-GB" dirty="0"/>
          </a:p>
          <a:p>
            <a:r>
              <a:rPr lang="en-GB" dirty="0"/>
              <a:t>Customers would not know when AAR is – </a:t>
            </a:r>
            <a:r>
              <a:rPr lang="en-GB" dirty="0" err="1"/>
              <a:t>NPg</a:t>
            </a:r>
            <a:r>
              <a:rPr lang="en-GB" dirty="0"/>
              <a:t> </a:t>
            </a:r>
          </a:p>
          <a:p>
            <a:r>
              <a:rPr lang="en-GB" dirty="0"/>
              <a:t>Could result in up to 24 months of credits - ENWL</a:t>
            </a:r>
          </a:p>
        </p:txBody>
      </p:sp>
      <p:sp>
        <p:nvSpPr>
          <p:cNvPr id="4" name="Slide Number Placeholder 3"/>
          <p:cNvSpPr>
            <a:spLocks noGrp="1"/>
          </p:cNvSpPr>
          <p:nvPr>
            <p:ph type="sldNum" sz="quarter" idx="5"/>
          </p:nvPr>
        </p:nvSpPr>
        <p:spPr/>
        <p:txBody>
          <a:bodyPr/>
          <a:lstStyle/>
          <a:p>
            <a:fld id="{9FF67AF2-A7F0-4002-BBE5-0A0827CECF0E}" type="slidenum">
              <a:rPr lang="en-GB" smtClean="0"/>
              <a:t>15</a:t>
            </a:fld>
            <a:endParaRPr lang="en-GB"/>
          </a:p>
        </p:txBody>
      </p:sp>
    </p:spTree>
    <p:extLst>
      <p:ext uri="{BB962C8B-B14F-4D97-AF65-F5344CB8AC3E}">
        <p14:creationId xmlns:p14="http://schemas.microsoft.com/office/powerpoint/2010/main" val="1371268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Frequent band movements – NGED</a:t>
            </a:r>
          </a:p>
          <a:p>
            <a:r>
              <a:rPr lang="en-GB" dirty="0"/>
              <a:t>Could meet both DCP 412 and DCP 420, if both approved – ENWL</a:t>
            </a:r>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17</a:t>
            </a:fld>
            <a:endParaRPr lang="en-GB"/>
          </a:p>
        </p:txBody>
      </p:sp>
    </p:spTree>
    <p:extLst>
      <p:ext uri="{BB962C8B-B14F-4D97-AF65-F5344CB8AC3E}">
        <p14:creationId xmlns:p14="http://schemas.microsoft.com/office/powerpoint/2010/main" val="39492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Ofgem call for input - ENWL</a:t>
            </a:r>
          </a:p>
        </p:txBody>
      </p:sp>
      <p:sp>
        <p:nvSpPr>
          <p:cNvPr id="4" name="Slide Number Placeholder 3"/>
          <p:cNvSpPr>
            <a:spLocks noGrp="1"/>
          </p:cNvSpPr>
          <p:nvPr>
            <p:ph type="sldNum" sz="quarter" idx="5"/>
          </p:nvPr>
        </p:nvSpPr>
        <p:spPr/>
        <p:txBody>
          <a:bodyPr/>
          <a:lstStyle/>
          <a:p>
            <a:fld id="{9FF67AF2-A7F0-4002-BBE5-0A0827CECF0E}" type="slidenum">
              <a:rPr lang="en-GB" smtClean="0"/>
              <a:t>19</a:t>
            </a:fld>
            <a:endParaRPr lang="en-GB"/>
          </a:p>
        </p:txBody>
      </p:sp>
    </p:spTree>
    <p:extLst>
      <p:ext uri="{BB962C8B-B14F-4D97-AF65-F5344CB8AC3E}">
        <p14:creationId xmlns:p14="http://schemas.microsoft.com/office/powerpoint/2010/main" val="96633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HCULU definition – SSE Generation</a:t>
            </a:r>
          </a:p>
          <a:p>
            <a:r>
              <a:rPr lang="en-GB" dirty="0"/>
              <a:t>Legal text needs to be clear on timelines, obligations, processes – </a:t>
            </a:r>
            <a:r>
              <a:rPr lang="en-GB" dirty="0" err="1"/>
              <a:t>NPg</a:t>
            </a:r>
            <a:endParaRPr lang="en-GB" dirty="0"/>
          </a:p>
          <a:p>
            <a:r>
              <a:rPr lang="en-GB" dirty="0"/>
              <a:t>Customer does not need to submit data the DNO already has – </a:t>
            </a:r>
            <a:r>
              <a:rPr lang="en-GB" dirty="0" err="1"/>
              <a:t>NPg</a:t>
            </a:r>
            <a:r>
              <a:rPr lang="en-GB" dirty="0"/>
              <a:t> </a:t>
            </a:r>
          </a:p>
          <a:p>
            <a:r>
              <a:rPr lang="en-GB" dirty="0"/>
              <a:t>6 month transition period not in legal text yet – ENWL</a:t>
            </a:r>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20</a:t>
            </a:fld>
            <a:endParaRPr lang="en-GB"/>
          </a:p>
        </p:txBody>
      </p:sp>
    </p:spTree>
    <p:extLst>
      <p:ext uri="{BB962C8B-B14F-4D97-AF65-F5344CB8AC3E}">
        <p14:creationId xmlns:p14="http://schemas.microsoft.com/office/powerpoint/2010/main" val="1149579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Analysis – SSE Gen</a:t>
            </a:r>
          </a:p>
          <a:p>
            <a:r>
              <a:rPr lang="en-GB" dirty="0"/>
              <a:t>Percentage – ENWL</a:t>
            </a:r>
          </a:p>
          <a:p>
            <a:r>
              <a:rPr lang="en-GB" dirty="0"/>
              <a:t>Band 1 unable to benefit – ENWL </a:t>
            </a:r>
          </a:p>
          <a:p>
            <a:r>
              <a:rPr lang="en-GB" dirty="0"/>
              <a:t>No lower than 1 – </a:t>
            </a:r>
            <a:r>
              <a:rPr lang="en-GB" dirty="0" err="1"/>
              <a:t>NPg</a:t>
            </a:r>
            <a:endParaRPr lang="en-GB" dirty="0"/>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2</a:t>
            </a:fld>
            <a:endParaRPr lang="en-GB"/>
          </a:p>
        </p:txBody>
      </p:sp>
    </p:spTree>
    <p:extLst>
      <p:ext uri="{BB962C8B-B14F-4D97-AF65-F5344CB8AC3E}">
        <p14:creationId xmlns:p14="http://schemas.microsoft.com/office/powerpoint/2010/main" val="2571233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Customers accept risk – UKPN</a:t>
            </a:r>
          </a:p>
          <a:p>
            <a:r>
              <a:rPr lang="en-GB" dirty="0"/>
              <a:t>Volatility in bandings – ENWL</a:t>
            </a:r>
          </a:p>
          <a:p>
            <a:r>
              <a:rPr lang="en-GB" dirty="0"/>
              <a:t>Not considered for other FD customers – SSEN</a:t>
            </a:r>
          </a:p>
        </p:txBody>
      </p:sp>
      <p:sp>
        <p:nvSpPr>
          <p:cNvPr id="4" name="Slide Number Placeholder 3"/>
          <p:cNvSpPr>
            <a:spLocks noGrp="1"/>
          </p:cNvSpPr>
          <p:nvPr>
            <p:ph type="sldNum" sz="quarter" idx="5"/>
          </p:nvPr>
        </p:nvSpPr>
        <p:spPr/>
        <p:txBody>
          <a:bodyPr/>
          <a:lstStyle/>
          <a:p>
            <a:fld id="{9FF67AF2-A7F0-4002-BBE5-0A0827CECF0E}" type="slidenum">
              <a:rPr lang="en-GB" smtClean="0"/>
              <a:t>3</a:t>
            </a:fld>
            <a:endParaRPr lang="en-GB"/>
          </a:p>
        </p:txBody>
      </p:sp>
    </p:spTree>
    <p:extLst>
      <p:ext uri="{BB962C8B-B14F-4D97-AF65-F5344CB8AC3E}">
        <p14:creationId xmlns:p14="http://schemas.microsoft.com/office/powerpoint/2010/main" val="154385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Usage may change frequently in a short period – SSE Enterprise</a:t>
            </a:r>
          </a:p>
          <a:p>
            <a:r>
              <a:rPr lang="en-GB" dirty="0"/>
              <a:t>More frequently for fairness – ENC </a:t>
            </a:r>
          </a:p>
        </p:txBody>
      </p:sp>
      <p:sp>
        <p:nvSpPr>
          <p:cNvPr id="4" name="Slide Number Placeholder 3"/>
          <p:cNvSpPr>
            <a:spLocks noGrp="1"/>
          </p:cNvSpPr>
          <p:nvPr>
            <p:ph type="sldNum" sz="quarter" idx="5"/>
          </p:nvPr>
        </p:nvSpPr>
        <p:spPr/>
        <p:txBody>
          <a:bodyPr/>
          <a:lstStyle/>
          <a:p>
            <a:fld id="{9FF67AF2-A7F0-4002-BBE5-0A0827CECF0E}" type="slidenum">
              <a:rPr lang="en-GB" smtClean="0"/>
              <a:t>4</a:t>
            </a:fld>
            <a:endParaRPr lang="en-GB"/>
          </a:p>
        </p:txBody>
      </p:sp>
    </p:spTree>
    <p:extLst>
      <p:ext uri="{BB962C8B-B14F-4D97-AF65-F5344CB8AC3E}">
        <p14:creationId xmlns:p14="http://schemas.microsoft.com/office/powerpoint/2010/main" val="4207444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Customers can’t be held to dates in the DCUSA – </a:t>
            </a:r>
            <a:r>
              <a:rPr lang="en-GB" dirty="0" err="1"/>
              <a:t>NPg</a:t>
            </a:r>
            <a:endParaRPr lang="en-GB" dirty="0"/>
          </a:p>
          <a:p>
            <a:r>
              <a:rPr lang="en-GB" dirty="0"/>
              <a:t>Arrangements like Non final demand – ENWL, SSE Generation</a:t>
            </a:r>
          </a:p>
          <a:p>
            <a:endParaRPr lang="en-GB" dirty="0"/>
          </a:p>
          <a:p>
            <a:pPr rtl="0"/>
            <a:r>
              <a:rPr lang="en-GB" dirty="0"/>
              <a:t>10.7. If a property that has previously been certified as a Non-Final Demand Site no longer satisfies the criteria as per DCUSA, then the User must inform us immediately.</a:t>
            </a:r>
          </a:p>
          <a:p>
            <a:pPr rtl="0"/>
            <a:endParaRPr lang="en-GB" dirty="0"/>
          </a:p>
          <a:p>
            <a:pPr rtl="0"/>
            <a:r>
              <a:rPr lang="en-GB" dirty="0"/>
              <a:t>10.8. For a property that has been previously certified as a Non-Final Demand Site, we will continue to apply the relevant no residual import tariff without the requirement for further certification, except in any one of the following circumstances: (a) where we have reason to believe that the property no longer qualifies as a Non-Final Demand Site; or (b) Significant time has passed since the certification was submitted; or (c) Where there is a change to the connection characteristics i.e. capacity change. If such circumstances occur, we may request re-certification of the site, or reject the certification as invalid at our discretion.</a:t>
            </a:r>
          </a:p>
          <a:p>
            <a:pPr rtl="0"/>
            <a:endParaRPr lang="en-GB" dirty="0"/>
          </a:p>
          <a:p>
            <a:pPr rtl="0"/>
            <a:r>
              <a:rPr lang="en-GB" dirty="0"/>
              <a:t>10.9. When a property no longer meets the required criteria to qualify as a Non-Final Demand Site, we will change the allocation of charges accordingly from that point.</a:t>
            </a:r>
          </a:p>
        </p:txBody>
      </p:sp>
      <p:sp>
        <p:nvSpPr>
          <p:cNvPr id="4" name="Slide Number Placeholder 3"/>
          <p:cNvSpPr>
            <a:spLocks noGrp="1"/>
          </p:cNvSpPr>
          <p:nvPr>
            <p:ph type="sldNum" sz="quarter" idx="5"/>
          </p:nvPr>
        </p:nvSpPr>
        <p:spPr/>
        <p:txBody>
          <a:bodyPr/>
          <a:lstStyle/>
          <a:p>
            <a:fld id="{9FF67AF2-A7F0-4002-BBE5-0A0827CECF0E}" type="slidenum">
              <a:rPr lang="en-GB" smtClean="0"/>
              <a:t>5</a:t>
            </a:fld>
            <a:endParaRPr lang="en-GB"/>
          </a:p>
        </p:txBody>
      </p:sp>
    </p:spTree>
    <p:extLst>
      <p:ext uri="{BB962C8B-B14F-4D97-AF65-F5344CB8AC3E}">
        <p14:creationId xmlns:p14="http://schemas.microsoft.com/office/powerpoint/2010/main" val="3860407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Communication – </a:t>
            </a:r>
            <a:r>
              <a:rPr lang="en-GB" dirty="0" err="1"/>
              <a:t>NPg</a:t>
            </a:r>
            <a:endParaRPr lang="en-GB" dirty="0"/>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6</a:t>
            </a:fld>
            <a:endParaRPr lang="en-GB"/>
          </a:p>
        </p:txBody>
      </p:sp>
    </p:spTree>
    <p:extLst>
      <p:ext uri="{BB962C8B-B14F-4D97-AF65-F5344CB8AC3E}">
        <p14:creationId xmlns:p14="http://schemas.microsoft.com/office/powerpoint/2010/main" val="3716878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Analyse but not understand – NGED</a:t>
            </a:r>
          </a:p>
          <a:p>
            <a:r>
              <a:rPr lang="en-GB" dirty="0"/>
              <a:t>Discretion could lead to unfairness – SSE Generation</a:t>
            </a:r>
          </a:p>
          <a:p>
            <a:r>
              <a:rPr lang="en-GB" dirty="0"/>
              <a:t>Would be in line with non-final demand process – SSE Generation</a:t>
            </a:r>
          </a:p>
          <a:p>
            <a:r>
              <a:rPr lang="en-GB" dirty="0"/>
              <a:t>Should be a right, not an obligation – ENWL</a:t>
            </a:r>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7</a:t>
            </a:fld>
            <a:endParaRPr lang="en-GB"/>
          </a:p>
        </p:txBody>
      </p:sp>
    </p:spTree>
    <p:extLst>
      <p:ext uri="{BB962C8B-B14F-4D97-AF65-F5344CB8AC3E}">
        <p14:creationId xmlns:p14="http://schemas.microsoft.com/office/powerpoint/2010/main" val="3067124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MHHS 4 months – NGED</a:t>
            </a:r>
          </a:p>
          <a:p>
            <a:r>
              <a:rPr lang="en-GB" dirty="0"/>
              <a:t>Confusion – ENC</a:t>
            </a:r>
          </a:p>
          <a:p>
            <a:r>
              <a:rPr lang="en-GB" dirty="0"/>
              <a:t>Omission of the TCR – E.ON</a:t>
            </a:r>
          </a:p>
          <a:p>
            <a:r>
              <a:rPr lang="en-GB" dirty="0"/>
              <a:t>Should benefit the network user if approved – SSE Generation</a:t>
            </a:r>
          </a:p>
          <a:p>
            <a:r>
              <a:rPr lang="en-GB" dirty="0"/>
              <a:t>Correctly banded today, as per DCUSA – </a:t>
            </a:r>
            <a:r>
              <a:rPr lang="en-GB" dirty="0" err="1"/>
              <a:t>NPg</a:t>
            </a:r>
            <a:endParaRPr lang="en-GB" dirty="0"/>
          </a:p>
          <a:p>
            <a:r>
              <a:rPr lang="en-GB" dirty="0"/>
              <a:t>No precedent – </a:t>
            </a:r>
            <a:r>
              <a:rPr lang="en-GB" dirty="0" err="1"/>
              <a:t>NPg</a:t>
            </a:r>
            <a:endParaRPr lang="en-GB" dirty="0"/>
          </a:p>
          <a:p>
            <a:r>
              <a:rPr lang="en-GB" dirty="0"/>
              <a:t>Log jam of applications – ENWL</a:t>
            </a:r>
          </a:p>
          <a:p>
            <a:r>
              <a:rPr lang="en-GB" dirty="0"/>
              <a:t>Backdate uniformly 12 months, within 6 month window – ENWL</a:t>
            </a:r>
          </a:p>
          <a:p>
            <a:r>
              <a:rPr lang="en-GB" dirty="0"/>
              <a:t>Align with non-final demand process – UKPN</a:t>
            </a:r>
          </a:p>
          <a:p>
            <a:endParaRPr lang="en-GB" dirty="0"/>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10</a:t>
            </a:fld>
            <a:endParaRPr lang="en-GB"/>
          </a:p>
        </p:txBody>
      </p:sp>
    </p:spTree>
    <p:extLst>
      <p:ext uri="{BB962C8B-B14F-4D97-AF65-F5344CB8AC3E}">
        <p14:creationId xmlns:p14="http://schemas.microsoft.com/office/powerpoint/2010/main" val="4252939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DCP 439 – SSE Generation</a:t>
            </a:r>
          </a:p>
          <a:p>
            <a:r>
              <a:rPr lang="en-GB" dirty="0"/>
              <a:t>MHHS – NGED, SSE Generation</a:t>
            </a:r>
          </a:p>
          <a:p>
            <a:r>
              <a:rPr lang="en-GB" dirty="0"/>
              <a:t>Retrospective needs to be considered very carefully – ENWL (retrospective decreases for some, increases for others)</a:t>
            </a:r>
          </a:p>
          <a:p>
            <a:r>
              <a:rPr lang="en-GB" dirty="0"/>
              <a:t>If a small proportion of the market, seems right thing to do – ENWL</a:t>
            </a:r>
          </a:p>
          <a:p>
            <a:endParaRPr lang="en-GB" dirty="0"/>
          </a:p>
        </p:txBody>
      </p:sp>
      <p:sp>
        <p:nvSpPr>
          <p:cNvPr id="4" name="Slide Number Placeholder 3"/>
          <p:cNvSpPr>
            <a:spLocks noGrp="1"/>
          </p:cNvSpPr>
          <p:nvPr>
            <p:ph type="sldNum" sz="quarter" idx="5"/>
          </p:nvPr>
        </p:nvSpPr>
        <p:spPr/>
        <p:txBody>
          <a:bodyPr/>
          <a:lstStyle/>
          <a:p>
            <a:fld id="{9FF67AF2-A7F0-4002-BBE5-0A0827CECF0E}" type="slidenum">
              <a:rPr lang="en-GB" smtClean="0"/>
              <a:t>11</a:t>
            </a:fld>
            <a:endParaRPr lang="en-GB"/>
          </a:p>
        </p:txBody>
      </p:sp>
    </p:spTree>
    <p:extLst>
      <p:ext uri="{BB962C8B-B14F-4D97-AF65-F5344CB8AC3E}">
        <p14:creationId xmlns:p14="http://schemas.microsoft.com/office/powerpoint/2010/main" val="2630206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A9AA6-B7B2-C888-4D8F-81AA41110F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45C3E73-39F5-8AC0-F6BA-49E70216FB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6AB9663-897D-BE79-ECBF-23E269E30705}"/>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5" name="Footer Placeholder 4">
            <a:extLst>
              <a:ext uri="{FF2B5EF4-FFF2-40B4-BE49-F238E27FC236}">
                <a16:creationId xmlns:a16="http://schemas.microsoft.com/office/drawing/2014/main" id="{9582DA89-9A1A-718C-6AD4-87B6926E61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2AB5AA-E73E-90BD-A620-410265278632}"/>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2462035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95026-2DD2-5B5F-B7CB-96F969750CB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4C281DB-E21B-1719-39CE-68BC31BB1E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EB6F9B-3D76-6CA7-4684-E53FD9F6E9B8}"/>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5" name="Footer Placeholder 4">
            <a:extLst>
              <a:ext uri="{FF2B5EF4-FFF2-40B4-BE49-F238E27FC236}">
                <a16:creationId xmlns:a16="http://schemas.microsoft.com/office/drawing/2014/main" id="{0D68BC65-AC83-E423-741E-714A0660C1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A6FECB-48E2-1841-E542-D57DD098E64E}"/>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3997657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4FE3AC-4C4A-9098-15A7-433A10B9FF5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4BE6AF-4338-652D-327B-897E81092D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172CBF-6E80-9554-CDE6-4B0DA383097E}"/>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5" name="Footer Placeholder 4">
            <a:extLst>
              <a:ext uri="{FF2B5EF4-FFF2-40B4-BE49-F238E27FC236}">
                <a16:creationId xmlns:a16="http://schemas.microsoft.com/office/drawing/2014/main" id="{70FF2261-B36D-9F97-F01F-F2928C933D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0E1131-9354-4922-87A3-4B81048EDEC8}"/>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3190464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08BE-9E79-EB61-1EE5-7A11E730FC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C3B5C2-19B5-8306-C267-CF237259FA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6BB2EC-69BD-EEAB-6F3E-9512FA7C1CF2}"/>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5" name="Footer Placeholder 4">
            <a:extLst>
              <a:ext uri="{FF2B5EF4-FFF2-40B4-BE49-F238E27FC236}">
                <a16:creationId xmlns:a16="http://schemas.microsoft.com/office/drawing/2014/main" id="{D894D6C0-E8AC-8D3E-2681-9E36E8E567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DDD8A0-BF0D-3D41-C0D4-4EFC573518E3}"/>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2578900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8F128-99F1-D1CB-F153-D9CE7E466F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FC8CBF-9DBD-87EC-2309-EE44AF697F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9E1BC6-51F6-B5F2-0DE6-B0F5162000AC}"/>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5" name="Footer Placeholder 4">
            <a:extLst>
              <a:ext uri="{FF2B5EF4-FFF2-40B4-BE49-F238E27FC236}">
                <a16:creationId xmlns:a16="http://schemas.microsoft.com/office/drawing/2014/main" id="{882C8D9C-19CE-B6F3-745A-644C2A9A55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DF4B93-A83F-CD29-C4FF-51B0D8779BED}"/>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2205053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5A9F7-1CE6-85E6-BE6A-608FED1AA1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B678649-4B07-9A31-629E-A3CDEBA163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015483E-1E7A-8BFE-0504-ECD860AC5C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4A14DEF-9A4F-44AE-1CD7-AB53CE02C1F1}"/>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6" name="Footer Placeholder 5">
            <a:extLst>
              <a:ext uri="{FF2B5EF4-FFF2-40B4-BE49-F238E27FC236}">
                <a16:creationId xmlns:a16="http://schemas.microsoft.com/office/drawing/2014/main" id="{F708C184-9801-0435-2382-AE11EA5ACEE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DC90AE-071A-896B-B47E-BB0B5BF97A9E}"/>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3590502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FD9C5-D4F9-13C6-3DE5-9C1E16E94D9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5095BE-F111-945A-1C42-9124B84C3A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82CED8-152F-72E5-7E5C-F24D9D253D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C6F19D1-DBF0-5BDB-7847-12B8D18377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B646EF-0F7B-0EF0-2BB2-CF9DD672C3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A46D93-0BC5-FBF2-BCC9-87525A5246E3}"/>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8" name="Footer Placeholder 7">
            <a:extLst>
              <a:ext uri="{FF2B5EF4-FFF2-40B4-BE49-F238E27FC236}">
                <a16:creationId xmlns:a16="http://schemas.microsoft.com/office/drawing/2014/main" id="{284A0C30-8E5B-9178-C6D8-5117811439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8A745A6-D145-BA94-F93B-D25995F345B3}"/>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70627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4D47F-2E27-BF70-0316-E6DEEFF5AA6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2818BB2-2A96-6638-CE86-4FCAB6052AA8}"/>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4" name="Footer Placeholder 3">
            <a:extLst>
              <a:ext uri="{FF2B5EF4-FFF2-40B4-BE49-F238E27FC236}">
                <a16:creationId xmlns:a16="http://schemas.microsoft.com/office/drawing/2014/main" id="{C8442122-AE27-23B2-E462-F2880B2EB9F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E09A5C1-1D65-E19E-532D-B63348640037}"/>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3383709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AB58E4-E28D-BA85-E565-6A2EBFCDE958}"/>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3" name="Footer Placeholder 2">
            <a:extLst>
              <a:ext uri="{FF2B5EF4-FFF2-40B4-BE49-F238E27FC236}">
                <a16:creationId xmlns:a16="http://schemas.microsoft.com/office/drawing/2014/main" id="{F0130A32-E664-EB1F-EDA3-B8638972BDB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6FE74DA-CB28-C571-B8D1-D796C4BF4C06}"/>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1582204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359E2-7D8E-2C17-63D7-9B74029E1A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401BD4-D523-8A36-EBA6-D6165B29E8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251098-15B9-27B1-3B92-D67276194E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81E305-45AB-6D7D-7FB1-AE7D1BA7B078}"/>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6" name="Footer Placeholder 5">
            <a:extLst>
              <a:ext uri="{FF2B5EF4-FFF2-40B4-BE49-F238E27FC236}">
                <a16:creationId xmlns:a16="http://schemas.microsoft.com/office/drawing/2014/main" id="{7B7CADCD-ABEF-99C9-3813-395F89C3DF0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0BE591-E366-A423-466A-C06FC67C03D5}"/>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4120322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CE5BA-C4B3-DC79-E10F-CB61C01FC7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C9F567-995C-F30A-8719-CF29E9D892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FAE2222-82DF-C9D5-85D4-2A1C990D7A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9909D-C027-6973-70B2-76899DB2F3C2}"/>
              </a:ext>
            </a:extLst>
          </p:cNvPr>
          <p:cNvSpPr>
            <a:spLocks noGrp="1"/>
          </p:cNvSpPr>
          <p:nvPr>
            <p:ph type="dt" sz="half" idx="10"/>
          </p:nvPr>
        </p:nvSpPr>
        <p:spPr/>
        <p:txBody>
          <a:bodyPr/>
          <a:lstStyle/>
          <a:p>
            <a:fld id="{7591C0DC-4BD7-4DD7-9CCD-AC95E04AB10C}" type="datetimeFigureOut">
              <a:rPr lang="en-GB" smtClean="0"/>
              <a:t>22/08/2024</a:t>
            </a:fld>
            <a:endParaRPr lang="en-GB"/>
          </a:p>
        </p:txBody>
      </p:sp>
      <p:sp>
        <p:nvSpPr>
          <p:cNvPr id="6" name="Footer Placeholder 5">
            <a:extLst>
              <a:ext uri="{FF2B5EF4-FFF2-40B4-BE49-F238E27FC236}">
                <a16:creationId xmlns:a16="http://schemas.microsoft.com/office/drawing/2014/main" id="{590397A7-F37F-EC53-8C72-F39CB01CB7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9561067-A4D3-52A8-EA36-104823950E46}"/>
              </a:ext>
            </a:extLst>
          </p:cNvPr>
          <p:cNvSpPr>
            <a:spLocks noGrp="1"/>
          </p:cNvSpPr>
          <p:nvPr>
            <p:ph type="sldNum" sz="quarter" idx="12"/>
          </p:nvPr>
        </p:nvSpPr>
        <p:spPr/>
        <p:txBody>
          <a:bodyPr/>
          <a:lstStyle/>
          <a:p>
            <a:fld id="{BF7B1DDB-4068-49AB-8D59-CD5F05834FDF}" type="slidenum">
              <a:rPr lang="en-GB" smtClean="0"/>
              <a:t>‹#›</a:t>
            </a:fld>
            <a:endParaRPr lang="en-GB"/>
          </a:p>
        </p:txBody>
      </p:sp>
    </p:spTree>
    <p:extLst>
      <p:ext uri="{BB962C8B-B14F-4D97-AF65-F5344CB8AC3E}">
        <p14:creationId xmlns:p14="http://schemas.microsoft.com/office/powerpoint/2010/main" val="2093209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48EEEF-20F5-6CF7-4380-CD846073E5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0BDCE7C-3EAA-6730-CBB7-636FDFB37F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33957C-D7C0-7042-F87E-2C15DE639B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591C0DC-4BD7-4DD7-9CCD-AC95E04AB10C}" type="datetimeFigureOut">
              <a:rPr lang="en-GB" smtClean="0"/>
              <a:t>22/08/2024</a:t>
            </a:fld>
            <a:endParaRPr lang="en-GB"/>
          </a:p>
        </p:txBody>
      </p:sp>
      <p:sp>
        <p:nvSpPr>
          <p:cNvPr id="5" name="Footer Placeholder 4">
            <a:extLst>
              <a:ext uri="{FF2B5EF4-FFF2-40B4-BE49-F238E27FC236}">
                <a16:creationId xmlns:a16="http://schemas.microsoft.com/office/drawing/2014/main" id="{D3AE4936-7CA9-CC66-86C5-C6AA7760BA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9D15539-EE1E-A32F-2678-E6F47A5843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7B1DDB-4068-49AB-8D59-CD5F05834FDF}" type="slidenum">
              <a:rPr lang="en-GB" smtClean="0"/>
              <a:t>‹#›</a:t>
            </a:fld>
            <a:endParaRPr lang="en-GB"/>
          </a:p>
        </p:txBody>
      </p:sp>
    </p:spTree>
    <p:extLst>
      <p:ext uri="{BB962C8B-B14F-4D97-AF65-F5344CB8AC3E}">
        <p14:creationId xmlns:p14="http://schemas.microsoft.com/office/powerpoint/2010/main" val="3142166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Do you believe there are any risks of non-compliance against Regulation (EU) 2019/943 if this CP is implemented?</a:t>
            </a:r>
            <a:endParaRPr lang="en-GB">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D</a:t>
            </a:r>
            <a:r>
              <a:rPr lang="en-GB" sz="1600" dirty="0">
                <a:effectLst/>
                <a:latin typeface="Calibri" panose="020F0502020204030204" pitchFamily="34" charset="0"/>
                <a:ea typeface="Calibri" panose="020F0502020204030204" pitchFamily="34" charset="0"/>
                <a:cs typeface="Calibri" panose="020F0502020204030204" pitchFamily="34" charset="0"/>
              </a:rPr>
              <a:t>iscriminatory pricing </a:t>
            </a:r>
            <a:endParaRPr lang="en-GB" sz="16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Precedent set by Non-Final Demand and Eligible Services </a:t>
            </a:r>
            <a:endParaRPr lang="en-GB" sz="16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Does not discriminate against any specific user group(s) </a:t>
            </a:r>
            <a:endParaRPr lang="en-GB" sz="16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N</a:t>
            </a:r>
            <a:r>
              <a:rPr lang="en-GB" sz="1600" dirty="0">
                <a:effectLst/>
                <a:latin typeface="Calibri" panose="020F0502020204030204" pitchFamily="34" charset="0"/>
                <a:ea typeface="Calibri" panose="020F0502020204030204" pitchFamily="34" charset="0"/>
                <a:cs typeface="Calibri" panose="020F0502020204030204" pitchFamily="34" charset="0"/>
              </a:rPr>
              <a:t>o longer reflects what the TCR considered to be their fair contribution</a:t>
            </a:r>
            <a:endParaRPr lang="en-GB" sz="14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Comes at a cost to other ‘groups’ of consumers</a:t>
            </a:r>
            <a:endParaRPr lang="en-GB" sz="1400" dirty="0">
              <a:latin typeface="Calibri" panose="020F0502020204030204" pitchFamily="34" charset="0"/>
              <a:cs typeface="Calibri" panose="020F0502020204030204" pitchFamily="34" charset="0"/>
            </a:endParaRPr>
          </a:p>
        </p:txBody>
      </p:sp>
      <p:sp>
        <p:nvSpPr>
          <p:cNvPr id="17" name="Rectangle: Rounded Corners 16">
            <a:extLst>
              <a:ext uri="{FF2B5EF4-FFF2-40B4-BE49-F238E27FC236}">
                <a16:creationId xmlns:a16="http://schemas.microsoft.com/office/drawing/2014/main" id="{46B5915D-4FA9-5FE9-D40E-BA3E4C7A6AB1}"/>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8" name="Rectangle: Rounded Corners 17">
            <a:extLst>
              <a:ext uri="{FF2B5EF4-FFF2-40B4-BE49-F238E27FC236}">
                <a16:creationId xmlns:a16="http://schemas.microsoft.com/office/drawing/2014/main" id="{032BAEC4-BED7-20A5-38CE-EC3E2DD210BC}"/>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9" name="Rectangle: Rounded Corners 18">
            <a:extLst>
              <a:ext uri="{FF2B5EF4-FFF2-40B4-BE49-F238E27FC236}">
                <a16:creationId xmlns:a16="http://schemas.microsoft.com/office/drawing/2014/main" id="{A9E69427-378D-17FA-AE52-EAD0E8B9D612}"/>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0" name="Rectangle: Rounded Corners 19">
            <a:extLst>
              <a:ext uri="{FF2B5EF4-FFF2-40B4-BE49-F238E27FC236}">
                <a16:creationId xmlns:a16="http://schemas.microsoft.com/office/drawing/2014/main" id="{8541CC95-ADD1-F5C8-2D32-8AD81AFDD893}"/>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2405220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Should there be a transitional period of 6 months during which customers who apply for HCULU status would be eligible for retrospective re-banding?</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Transitional periods potentially bring more confusion, especially from a billing perspective </a:t>
            </a:r>
            <a:endParaRPr lang="en-GB" sz="14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I</a:t>
            </a:r>
            <a:r>
              <a:rPr lang="en-GB" sz="1600" dirty="0">
                <a:effectLst/>
                <a:latin typeface="Calibri" panose="020F0502020204030204" pitchFamily="34" charset="0"/>
                <a:ea typeface="Calibri" panose="020F0502020204030204" pitchFamily="34" charset="0"/>
                <a:cs typeface="Calibri" panose="020F0502020204030204" pitchFamily="34" charset="0"/>
              </a:rPr>
              <a:t>n MWHHS this will be limited to 4 months</a:t>
            </a:r>
            <a:endParaRPr lang="en-GB" sz="14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I</a:t>
            </a:r>
            <a:r>
              <a:rPr lang="en-GB" sz="1600" dirty="0">
                <a:effectLst/>
                <a:latin typeface="Calibri" panose="020F0502020204030204" pitchFamily="34" charset="0"/>
                <a:ea typeface="Calibri" panose="020F0502020204030204" pitchFamily="34" charset="0"/>
                <a:cs typeface="Calibri" panose="020F0502020204030204" pitchFamily="34" charset="0"/>
              </a:rPr>
              <a:t>t should benefit the network user in question as far as possible</a:t>
            </a:r>
            <a:endParaRPr lang="en-GB" sz="14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Customers meeting HCULU status was an omission of the original TCR direction</a:t>
            </a:r>
            <a:endParaRPr lang="en-GB" sz="12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3999721" y="367004"/>
            <a:ext cx="2015413" cy="1250302"/>
          </a:xfrm>
          <a:prstGeom prst="round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Split views on whether there should be a transition period</a:t>
            </a:r>
          </a:p>
          <a:p>
            <a:pPr algn="ctr"/>
            <a:r>
              <a:rPr lang="en-GB" sz="1600" dirty="0">
                <a:latin typeface="Calibri" panose="020F0502020204030204" pitchFamily="34" charset="0"/>
                <a:cs typeface="Calibri" panose="020F0502020204030204" pitchFamily="34" charset="0"/>
              </a:rPr>
              <a:t>(5 for, 5 against)</a:t>
            </a:r>
          </a:p>
        </p:txBody>
      </p:sp>
      <p:sp>
        <p:nvSpPr>
          <p:cNvPr id="3" name="Rectangle: Rounded Corners 2">
            <a:extLst>
              <a:ext uri="{FF2B5EF4-FFF2-40B4-BE49-F238E27FC236}">
                <a16:creationId xmlns:a16="http://schemas.microsoft.com/office/drawing/2014/main" id="{246F12D6-6300-BE7D-2DC4-B2E5CD615857}"/>
              </a:ext>
            </a:extLst>
          </p:cNvPr>
          <p:cNvSpPr/>
          <p:nvPr/>
        </p:nvSpPr>
        <p:spPr>
          <a:xfrm>
            <a:off x="9511002" y="280384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These customers are in the correct charging band as per the current DCUSA legal text</a:t>
            </a:r>
            <a:endParaRPr lang="en-GB" sz="1200" dirty="0">
              <a:latin typeface="Calibri" panose="020F0502020204030204" pitchFamily="34" charset="0"/>
              <a:cs typeface="Calibri" panose="020F0502020204030204" pitchFamily="34" charset="0"/>
            </a:endParaRPr>
          </a:p>
        </p:txBody>
      </p:sp>
      <p:sp>
        <p:nvSpPr>
          <p:cNvPr id="5" name="Rectangle: Rounded Corners 4">
            <a:extLst>
              <a:ext uri="{FF2B5EF4-FFF2-40B4-BE49-F238E27FC236}">
                <a16:creationId xmlns:a16="http://schemas.microsoft.com/office/drawing/2014/main" id="{B85E01AF-F133-0258-5641-EDE2670B9714}"/>
              </a:ext>
            </a:extLst>
          </p:cNvPr>
          <p:cNvSpPr/>
          <p:nvPr/>
        </p:nvSpPr>
        <p:spPr>
          <a:xfrm>
            <a:off x="665585" y="280384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Could go 12 months back from implementation, with a 6-month application window</a:t>
            </a:r>
            <a:endParaRPr lang="en-GB" sz="1600" dirty="0">
              <a:latin typeface="Calibri" panose="020F0502020204030204" pitchFamily="34" charset="0"/>
              <a:cs typeface="Calibri" panose="020F0502020204030204" pitchFamily="34" charset="0"/>
            </a:endParaRPr>
          </a:p>
        </p:txBody>
      </p:sp>
      <p:sp>
        <p:nvSpPr>
          <p:cNvPr id="8" name="Rectangle: Rounded Corners 7">
            <a:extLst>
              <a:ext uri="{FF2B5EF4-FFF2-40B4-BE49-F238E27FC236}">
                <a16:creationId xmlns:a16="http://schemas.microsoft.com/office/drawing/2014/main" id="{CCDB507E-A3F9-4F34-0B58-9BCA78139F26}"/>
              </a:ext>
            </a:extLst>
          </p:cNvPr>
          <p:cNvSpPr/>
          <p:nvPr/>
        </p:nvSpPr>
        <p:spPr>
          <a:xfrm>
            <a:off x="4005942" y="524069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N</a:t>
            </a:r>
            <a:r>
              <a:rPr lang="en-GB" sz="1600" dirty="0">
                <a:effectLst/>
                <a:latin typeface="Calibri" panose="020F0502020204030204" pitchFamily="34" charset="0"/>
                <a:ea typeface="Calibri" panose="020F0502020204030204" pitchFamily="34" charset="0"/>
                <a:cs typeface="Calibri" panose="020F0502020204030204" pitchFamily="34" charset="0"/>
              </a:rPr>
              <a:t>o precedent for retrospectivity of this type, normally takes effect from go live/a future date</a:t>
            </a:r>
            <a:endParaRPr lang="en-GB" sz="1200" dirty="0">
              <a:latin typeface="Calibri" panose="020F0502020204030204" pitchFamily="34"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6D910B23-36BF-5AF2-FDA3-1853C8DD117A}"/>
              </a:ext>
            </a:extLst>
          </p:cNvPr>
          <p:cNvSpPr/>
          <p:nvPr/>
        </p:nvSpPr>
        <p:spPr>
          <a:xfrm>
            <a:off x="6170643" y="524069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Should align to the approach taken for non-final demand sites</a:t>
            </a:r>
            <a:endParaRPr lang="en-GB" sz="1400" dirty="0">
              <a:latin typeface="Calibri" panose="020F0502020204030204" pitchFamily="34" charset="0"/>
              <a:cs typeface="Calibri" panose="020F0502020204030204" pitchFamily="34" charset="0"/>
            </a:endParaRPr>
          </a:p>
        </p:txBody>
      </p:sp>
      <p:sp>
        <p:nvSpPr>
          <p:cNvPr id="14" name="Rectangle: Rounded Corners 13">
            <a:extLst>
              <a:ext uri="{FF2B5EF4-FFF2-40B4-BE49-F238E27FC236}">
                <a16:creationId xmlns:a16="http://schemas.microsoft.com/office/drawing/2014/main" id="{E4F558AB-FB3A-5B0D-A6A3-1B41B804AAEB}"/>
              </a:ext>
            </a:extLst>
          </p:cNvPr>
          <p:cNvSpPr/>
          <p:nvPr/>
        </p:nvSpPr>
        <p:spPr>
          <a:xfrm>
            <a:off x="6170642" y="36700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Legal text could create a log-jam of applications immediately after implementation</a:t>
            </a:r>
            <a:endParaRPr lang="en-GB" sz="1400" dirty="0">
              <a:latin typeface="Calibri" panose="020F0502020204030204" pitchFamily="34" charset="0"/>
              <a:cs typeface="Calibri" panose="020F0502020204030204" pitchFamily="34" charset="0"/>
            </a:endParaRPr>
          </a:p>
        </p:txBody>
      </p:sp>
      <p:sp>
        <p:nvSpPr>
          <p:cNvPr id="22" name="Rectangle: Rounded Corners 21">
            <a:extLst>
              <a:ext uri="{FF2B5EF4-FFF2-40B4-BE49-F238E27FC236}">
                <a16:creationId xmlns:a16="http://schemas.microsoft.com/office/drawing/2014/main" id="{E937D034-95E8-684E-7E09-B74B91F1967A}"/>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23" name="Rectangle: Rounded Corners 22">
            <a:extLst>
              <a:ext uri="{FF2B5EF4-FFF2-40B4-BE49-F238E27FC236}">
                <a16:creationId xmlns:a16="http://schemas.microsoft.com/office/drawing/2014/main" id="{E9FA416C-2E2B-7960-62A9-4623F5C31A7C}"/>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24" name="Rectangle: Rounded Corners 23">
            <a:extLst>
              <a:ext uri="{FF2B5EF4-FFF2-40B4-BE49-F238E27FC236}">
                <a16:creationId xmlns:a16="http://schemas.microsoft.com/office/drawing/2014/main" id="{878D0726-DCB6-A264-11F8-54CB0C10F8DE}"/>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5" name="Rectangle: Rounded Corners 24">
            <a:extLst>
              <a:ext uri="{FF2B5EF4-FFF2-40B4-BE49-F238E27FC236}">
                <a16:creationId xmlns:a16="http://schemas.microsoft.com/office/drawing/2014/main" id="{0716ED0F-E5DA-CD0B-6C99-60CD70BECB83}"/>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3759021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2" y="2302329"/>
            <a:ext cx="3564294" cy="22533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Times New Roman" panose="02020603050405020304" pitchFamily="18" charset="0"/>
              </a:rPr>
              <a:t>Do you agree that customers should be re-banded up to a maximum of 12 months unless they are able to provide data showing that the excessive charges began on 1 April 2023, which would justify that they be re-banded back to that date? </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Retrospective changes to charging should be considered very carefully</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If it is a small proportion of the market, redressing unfairness seems the right thing to do</a:t>
            </a:r>
            <a:endParaRPr lang="en-GB" sz="1400" dirty="0"/>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MHHS will limit backdating to no more than 4 months</a:t>
            </a:r>
            <a:endParaRPr lang="en-GB" sz="16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DCP 439, if approved, would limit backdating to no more than 14 months</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Split views on any aspects of retrospectivity</a:t>
            </a:r>
          </a:p>
        </p:txBody>
      </p:sp>
      <p:sp>
        <p:nvSpPr>
          <p:cNvPr id="2" name="Rectangle: Rounded Corners 1">
            <a:extLst>
              <a:ext uri="{FF2B5EF4-FFF2-40B4-BE49-F238E27FC236}">
                <a16:creationId xmlns:a16="http://schemas.microsoft.com/office/drawing/2014/main" id="{5B834BE5-BA0D-6974-DF64-B161B8142C06}"/>
              </a:ext>
            </a:extLst>
          </p:cNvPr>
          <p:cNvSpPr/>
          <p:nvPr/>
        </p:nvSpPr>
        <p:spPr>
          <a:xfrm>
            <a:off x="5088292" y="524069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A customer should be re-banded a maximum of 12-months</a:t>
            </a:r>
            <a:endParaRPr lang="en-GB" sz="1400" dirty="0"/>
          </a:p>
        </p:txBody>
      </p:sp>
      <p:sp>
        <p:nvSpPr>
          <p:cNvPr id="16" name="Rectangle: Rounded Corners 15">
            <a:extLst>
              <a:ext uri="{FF2B5EF4-FFF2-40B4-BE49-F238E27FC236}">
                <a16:creationId xmlns:a16="http://schemas.microsoft.com/office/drawing/2014/main" id="{FD222D57-E918-43E2-4ACC-347E2BBBF8DD}"/>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7" name="Rectangle: Rounded Corners 16">
            <a:extLst>
              <a:ext uri="{FF2B5EF4-FFF2-40B4-BE49-F238E27FC236}">
                <a16:creationId xmlns:a16="http://schemas.microsoft.com/office/drawing/2014/main" id="{F944ABB2-6259-39EB-6F66-5C6AE56D2C0D}"/>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8" name="Rectangle: Rounded Corners 17">
            <a:extLst>
              <a:ext uri="{FF2B5EF4-FFF2-40B4-BE49-F238E27FC236}">
                <a16:creationId xmlns:a16="http://schemas.microsoft.com/office/drawing/2014/main" id="{28E0C89D-5A3F-5E7C-471B-BD9705F82FC2}"/>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9" name="Rectangle: Rounded Corners 18">
            <a:extLst>
              <a:ext uri="{FF2B5EF4-FFF2-40B4-BE49-F238E27FC236}">
                <a16:creationId xmlns:a16="http://schemas.microsoft.com/office/drawing/2014/main" id="{D362AF93-55B9-3CEC-2A84-0D428AF78E40}"/>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605016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2" y="1905777"/>
            <a:ext cx="3564294" cy="304644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Do you agree that customers who request to be re-banded further back than 12 months should first be assessed on the basis of the previous 12 months, as part of a two-step process, and only customers who are eligible based on the previous 12 months will be assessed for further retrospective re-banding?</a:t>
            </a:r>
            <a:endParaRPr lang="en-GB"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The two-step process seems unnecessarily complicated</a:t>
            </a:r>
            <a:endParaRPr lang="en-GB" sz="14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Customers could otherwise benefit from HCULU status for a period they were not eligible for</a:t>
            </a: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A customer should be re-banded a maximum of 12-months</a:t>
            </a:r>
            <a:endParaRPr lang="en-GB" sz="14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Split views on any aspects of retrospectivity</a:t>
            </a:r>
          </a:p>
        </p:txBody>
      </p:sp>
      <p:sp>
        <p:nvSpPr>
          <p:cNvPr id="15" name="Rectangle: Rounded Corners 14">
            <a:extLst>
              <a:ext uri="{FF2B5EF4-FFF2-40B4-BE49-F238E27FC236}">
                <a16:creationId xmlns:a16="http://schemas.microsoft.com/office/drawing/2014/main" id="{1B2E8563-1781-FEFD-672D-524EC2E92A8D}"/>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16DBF7D5-3F00-99AA-12CE-E5230B3D89C3}"/>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11C328B5-2FCD-A40C-2337-01C55BED2691}"/>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43B401B1-5D3A-77F6-C903-C6D7A337375F}"/>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2537332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a16="http://schemas.microsoft.com/office/drawing/2014/main" id="{389111B3-E962-9FA7-FB23-A85F382748D7}"/>
              </a:ext>
            </a:extLst>
          </p:cNvPr>
          <p:cNvSpPr/>
          <p:nvPr/>
        </p:nvSpPr>
        <p:spPr>
          <a:xfrm>
            <a:off x="3926631" y="5142721"/>
            <a:ext cx="4338735" cy="1446245"/>
          </a:xfrm>
          <a:prstGeom prst="round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Should sites with insufficient data (i.e., sites with less than 12 consecutive months of data) be required to wait until there is sufficient data in order to be assessed for HCULU eligibility?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S</a:t>
            </a:r>
            <a:r>
              <a:rPr lang="en-GB" sz="1600" dirty="0">
                <a:effectLst/>
                <a:latin typeface="Calibri" panose="020F0502020204030204" pitchFamily="34" charset="0"/>
                <a:ea typeface="Calibri" panose="020F0502020204030204" pitchFamily="34" charset="0"/>
                <a:cs typeface="Calibri" panose="020F0502020204030204" pitchFamily="34" charset="0"/>
              </a:rPr>
              <a:t>hould wait until enough data is available to provide to the distributor</a:t>
            </a:r>
            <a:endParaRPr lang="en-GB" sz="14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It should be evidenced that a customer meets the HCULU status </a:t>
            </a:r>
            <a:endParaRPr lang="en-GB" sz="14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7"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How else can a robust and fair assessment be made of a site’s utilisation?</a:t>
            </a:r>
            <a:endParaRPr lang="en-GB" sz="14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12 months of consecutive energised data should be available</a:t>
            </a:r>
            <a:endParaRPr lang="en-GB" sz="12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agree with the need to wait</a:t>
            </a:r>
          </a:p>
        </p:txBody>
      </p:sp>
      <p:sp>
        <p:nvSpPr>
          <p:cNvPr id="2" name="Rectangle: Rounded Corners 1">
            <a:extLst>
              <a:ext uri="{FF2B5EF4-FFF2-40B4-BE49-F238E27FC236}">
                <a16:creationId xmlns:a16="http://schemas.microsoft.com/office/drawing/2014/main" id="{F95022D8-19C2-71EE-9AFB-0878FF9A39EB}"/>
              </a:ext>
            </a:extLst>
          </p:cNvPr>
          <p:cNvSpPr/>
          <p:nvPr/>
        </p:nvSpPr>
        <p:spPr>
          <a:xfrm>
            <a:off x="665584" y="2803848"/>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C</a:t>
            </a:r>
            <a:r>
              <a:rPr lang="en-GB" sz="1600" dirty="0">
                <a:effectLst/>
                <a:latin typeface="Calibri" panose="020F0502020204030204" pitchFamily="34" charset="0"/>
                <a:ea typeface="Calibri" panose="020F0502020204030204" pitchFamily="34" charset="0"/>
                <a:cs typeface="Calibri" panose="020F0502020204030204" pitchFamily="34" charset="0"/>
              </a:rPr>
              <a:t>yclical or seasonal variations would not be apparent in data for less than a 12-month period</a:t>
            </a:r>
            <a:endParaRPr lang="en-GB" sz="1200" dirty="0">
              <a:latin typeface="Calibri" panose="020F0502020204030204" pitchFamily="34" charset="0"/>
              <a:cs typeface="Calibri" panose="020F0502020204030204" pitchFamily="34" charset="0"/>
            </a:endParaRPr>
          </a:p>
        </p:txBody>
      </p:sp>
      <p:sp>
        <p:nvSpPr>
          <p:cNvPr id="3" name="Rectangle: Rounded Corners 2">
            <a:extLst>
              <a:ext uri="{FF2B5EF4-FFF2-40B4-BE49-F238E27FC236}">
                <a16:creationId xmlns:a16="http://schemas.microsoft.com/office/drawing/2014/main" id="{0101D1DA-6435-8D65-87EB-274A95ACCBA5}"/>
              </a:ext>
            </a:extLst>
          </p:cNvPr>
          <p:cNvSpPr/>
          <p:nvPr/>
        </p:nvSpPr>
        <p:spPr>
          <a:xfrm>
            <a:off x="9511003" y="280384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This is a safer revenue collection practise</a:t>
            </a:r>
            <a:endParaRPr lang="en-GB" sz="1100" dirty="0">
              <a:latin typeface="Calibri" panose="020F0502020204030204" pitchFamily="34" charset="0"/>
              <a:cs typeface="Calibri" panose="020F0502020204030204" pitchFamily="34" charset="0"/>
            </a:endParaRPr>
          </a:p>
        </p:txBody>
      </p:sp>
      <p:sp>
        <p:nvSpPr>
          <p:cNvPr id="5" name="Rectangle: Rounded Corners 4">
            <a:extLst>
              <a:ext uri="{FF2B5EF4-FFF2-40B4-BE49-F238E27FC236}">
                <a16:creationId xmlns:a16="http://schemas.microsoft.com/office/drawing/2014/main" id="{D70BD2EC-BD09-3F87-2A55-488514237784}"/>
              </a:ext>
            </a:extLst>
          </p:cNvPr>
          <p:cNvSpPr/>
          <p:nvPr/>
        </p:nvSpPr>
        <p:spPr>
          <a:xfrm>
            <a:off x="4005942" y="524069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There should be some discretion exercised by the DNO on what is complete data</a:t>
            </a:r>
            <a:endParaRPr lang="en-GB" sz="1200" dirty="0">
              <a:latin typeface="Calibri" panose="020F0502020204030204" pitchFamily="34" charset="0"/>
              <a:cs typeface="Calibri" panose="020F0502020204030204" pitchFamily="34" charset="0"/>
            </a:endParaRPr>
          </a:p>
        </p:txBody>
      </p:sp>
      <p:sp>
        <p:nvSpPr>
          <p:cNvPr id="8" name="Rectangle: Rounded Corners 7">
            <a:extLst>
              <a:ext uri="{FF2B5EF4-FFF2-40B4-BE49-F238E27FC236}">
                <a16:creationId xmlns:a16="http://schemas.microsoft.com/office/drawing/2014/main" id="{5A655577-3B64-E150-16B4-739B64976367}"/>
              </a:ext>
            </a:extLst>
          </p:cNvPr>
          <p:cNvSpPr/>
          <p:nvPr/>
        </p:nvSpPr>
        <p:spPr>
          <a:xfrm>
            <a:off x="6170643" y="524069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Ofgem could provide a brief guidance document on what flexibility might typically be </a:t>
            </a:r>
            <a:endParaRPr lang="en-GB" sz="1200" dirty="0">
              <a:latin typeface="Calibri" panose="020F0502020204030204" pitchFamily="34" charset="0"/>
              <a:cs typeface="Calibri" panose="020F0502020204030204" pitchFamily="34" charset="0"/>
            </a:endParaRPr>
          </a:p>
        </p:txBody>
      </p:sp>
      <p:sp>
        <p:nvSpPr>
          <p:cNvPr id="22" name="Rectangle: Rounded Corners 21">
            <a:extLst>
              <a:ext uri="{FF2B5EF4-FFF2-40B4-BE49-F238E27FC236}">
                <a16:creationId xmlns:a16="http://schemas.microsoft.com/office/drawing/2014/main" id="{E763474C-C4AB-B739-DA1A-D36131FB6403}"/>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23" name="Rectangle: Rounded Corners 22">
            <a:extLst>
              <a:ext uri="{FF2B5EF4-FFF2-40B4-BE49-F238E27FC236}">
                <a16:creationId xmlns:a16="http://schemas.microsoft.com/office/drawing/2014/main" id="{2DFF70FA-D61B-BDDD-9164-EFD71648A6E9}"/>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24" name="Rectangle: Rounded Corners 23">
            <a:extLst>
              <a:ext uri="{FF2B5EF4-FFF2-40B4-BE49-F238E27FC236}">
                <a16:creationId xmlns:a16="http://schemas.microsoft.com/office/drawing/2014/main" id="{CBC1B0F9-6CD0-2E04-E42D-A925C8FF4446}"/>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5" name="Rectangle: Rounded Corners 24">
            <a:extLst>
              <a:ext uri="{FF2B5EF4-FFF2-40B4-BE49-F238E27FC236}">
                <a16:creationId xmlns:a16="http://schemas.microsoft.com/office/drawing/2014/main" id="{CD275A5C-EF8D-07FA-A152-383108E7F916}"/>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1701921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2" y="2269671"/>
            <a:ext cx="3564294" cy="231865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Times New Roman" panose="02020603050405020304" pitchFamily="18" charset="0"/>
              </a:rPr>
              <a:t>If sites require 12 months of consecutive data to support becoming a HCULU customer, should those sites with insufficient data, which need to wait until there is sufficient data, be eligible for a backdated re-banding?</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T</a:t>
            </a:r>
            <a:r>
              <a:rPr lang="en-GB" sz="1600" dirty="0">
                <a:effectLst/>
                <a:latin typeface="Calibri" panose="020F0502020204030204" pitchFamily="34" charset="0"/>
                <a:ea typeface="Calibri" panose="020F0502020204030204" pitchFamily="34" charset="0"/>
                <a:cs typeface="Times New Roman" panose="02020603050405020304" pitchFamily="18" charset="0"/>
              </a:rPr>
              <a:t>hey should be eligible from the month following the date the application is received</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Sites must wait until there is 12 months of data, so it is necessary to backdate</a:t>
            </a:r>
            <a:endParaRPr lang="en-GB" sz="1400" dirty="0"/>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Should be aligned with sites which are subject to the ‘Annual allocation review’ </a:t>
            </a:r>
            <a:endParaRPr lang="en-GB" sz="14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90"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Only to a maximum of 12 months</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62566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Split views on any aspects of retrospectivity, but a majority in support of this</a:t>
            </a:r>
          </a:p>
          <a:p>
            <a:pPr algn="ctr"/>
            <a:r>
              <a:rPr lang="en-GB" sz="1600" dirty="0">
                <a:latin typeface="Calibri" panose="020F0502020204030204" pitchFamily="34" charset="0"/>
                <a:cs typeface="Calibri" panose="020F0502020204030204" pitchFamily="34" charset="0"/>
              </a:rPr>
              <a:t>(6 to 3 in favour)</a:t>
            </a:r>
          </a:p>
        </p:txBody>
      </p:sp>
      <p:sp>
        <p:nvSpPr>
          <p:cNvPr id="15" name="Rectangle: Rounded Corners 14">
            <a:extLst>
              <a:ext uri="{FF2B5EF4-FFF2-40B4-BE49-F238E27FC236}">
                <a16:creationId xmlns:a16="http://schemas.microsoft.com/office/drawing/2014/main" id="{3C19A451-88F7-6086-A668-90A948834DB9}"/>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F6C58151-78A9-C6A7-6D80-B2AA9B1CC9DE}"/>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0E9D27A0-A23F-2C90-7A97-F62902675B44}"/>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2E093547-F3D2-7564-EED1-488AACCEF689}"/>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2" name="Rectangle: Rounded Corners 1">
            <a:extLst>
              <a:ext uri="{FF2B5EF4-FFF2-40B4-BE49-F238E27FC236}">
                <a16:creationId xmlns:a16="http://schemas.microsoft.com/office/drawing/2014/main" id="{A4CFDF16-86B7-7865-42E3-2AC851D3A439}"/>
              </a:ext>
            </a:extLst>
          </p:cNvPr>
          <p:cNvSpPr/>
          <p:nvPr/>
        </p:nvSpPr>
        <p:spPr>
          <a:xfrm>
            <a:off x="5088293" y="524069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Should apply going forward, in line with non-final demand certification</a:t>
            </a:r>
            <a:endParaRPr lang="en-GB" sz="1200" dirty="0"/>
          </a:p>
        </p:txBody>
      </p:sp>
      <p:sp>
        <p:nvSpPr>
          <p:cNvPr id="3" name="TextBox 2">
            <a:extLst>
              <a:ext uri="{FF2B5EF4-FFF2-40B4-BE49-F238E27FC236}">
                <a16:creationId xmlns:a16="http://schemas.microsoft.com/office/drawing/2014/main" id="{CA105303-48D8-7CE4-9E52-F645FB8DA5ED}"/>
              </a:ext>
            </a:extLst>
          </p:cNvPr>
          <p:cNvSpPr txBox="1"/>
          <p:nvPr/>
        </p:nvSpPr>
        <p:spPr>
          <a:xfrm>
            <a:off x="5088292" y="6490996"/>
            <a:ext cx="2015413" cy="276999"/>
          </a:xfrm>
          <a:prstGeom prst="rect">
            <a:avLst/>
          </a:prstGeom>
          <a:noFill/>
        </p:spPr>
        <p:txBody>
          <a:bodyPr wrap="square" rtlCol="0">
            <a:spAutoFit/>
          </a:bodyPr>
          <a:lstStyle/>
          <a:p>
            <a:pPr algn="ctr"/>
            <a:r>
              <a:rPr lang="en-GB" sz="1200" dirty="0"/>
              <a:t>Added after circulation</a:t>
            </a:r>
          </a:p>
        </p:txBody>
      </p:sp>
    </p:spTree>
    <p:extLst>
      <p:ext uri="{BB962C8B-B14F-4D97-AF65-F5344CB8AC3E}">
        <p14:creationId xmlns:p14="http://schemas.microsoft.com/office/powerpoint/2010/main" val="1755420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Rounded Corners 19">
            <a:extLst>
              <a:ext uri="{FF2B5EF4-FFF2-40B4-BE49-F238E27FC236}">
                <a16:creationId xmlns:a16="http://schemas.microsoft.com/office/drawing/2014/main" id="{BE0B7978-3167-CDE6-0F86-D18F8723EB25}"/>
              </a:ext>
            </a:extLst>
          </p:cNvPr>
          <p:cNvSpPr/>
          <p:nvPr/>
        </p:nvSpPr>
        <p:spPr>
          <a:xfrm>
            <a:off x="273700" y="2135932"/>
            <a:ext cx="2712096" cy="2314769"/>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effectLst/>
                <a:latin typeface="Calibri" panose="020F0502020204030204" pitchFamily="34" charset="0"/>
                <a:ea typeface="Calibri" panose="020F0502020204030204" pitchFamily="34" charset="0"/>
                <a:cs typeface="Times New Roman" panose="02020603050405020304" pitchFamily="18" charset="0"/>
              </a:rPr>
              <a:t>The legal text could be adapted so that a successful application means the site that originally allocated under 4.1b(ii) is first correctly allocated to a charging band based on the 12-months of actual MIC data that will be used in the HCULU eligibility.</a:t>
            </a:r>
          </a:p>
          <a:p>
            <a:pPr algn="ctr"/>
            <a:endParaRPr lang="en-GB" sz="1200" dirty="0">
              <a:latin typeface="Calibri" panose="020F0502020204030204" pitchFamily="34" charset="0"/>
              <a:cs typeface="Times New Roman" panose="02020603050405020304" pitchFamily="18" charset="0"/>
            </a:endParaRPr>
          </a:p>
          <a:p>
            <a:pPr algn="ctr"/>
            <a:r>
              <a:rPr lang="en-GB" sz="1200" dirty="0">
                <a:latin typeface="Calibri" panose="020F0502020204030204" pitchFamily="34" charset="0"/>
                <a:cs typeface="Times New Roman" panose="02020603050405020304" pitchFamily="18" charset="0"/>
              </a:rPr>
              <a:t>The HCULU status can then be applied, and the band reduced to the tier below.</a:t>
            </a:r>
          </a:p>
        </p:txBody>
      </p:sp>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Should new connection sites be able to apply for HCULU status prior to the first re-allocation under paragraph 6.7 of Schedule 32 or only after the first re-allocation has taken place?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45500"/>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Could avoid the need for a site to be included in the annual allocation review</a:t>
            </a:r>
            <a:endParaRPr lang="en-GB" sz="14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Sufficient data will not be available if before the first re-allocation</a:t>
            </a:r>
            <a:endParaRPr lang="en-GB" sz="14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Could result in up to nearly 24 months of retrospective charges/credits </a:t>
            </a:r>
            <a:endParaRPr lang="en-GB" sz="14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5088293" y="524069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Customers will not know when the review would be carried out</a:t>
            </a:r>
            <a:endParaRPr lang="en-GB" sz="12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favour after the first re-allocation</a:t>
            </a:r>
          </a:p>
        </p:txBody>
      </p:sp>
      <p:sp>
        <p:nvSpPr>
          <p:cNvPr id="16" name="Rectangle: Rounded Corners 15">
            <a:extLst>
              <a:ext uri="{FF2B5EF4-FFF2-40B4-BE49-F238E27FC236}">
                <a16:creationId xmlns:a16="http://schemas.microsoft.com/office/drawing/2014/main" id="{90CA927A-03E1-3588-AEEA-1AB2E1637C76}"/>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7" name="Rectangle: Rounded Corners 16">
            <a:extLst>
              <a:ext uri="{FF2B5EF4-FFF2-40B4-BE49-F238E27FC236}">
                <a16:creationId xmlns:a16="http://schemas.microsoft.com/office/drawing/2014/main" id="{52457C1E-D5F4-578C-354A-B023D514D549}"/>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8" name="Rectangle: Rounded Corners 17">
            <a:extLst>
              <a:ext uri="{FF2B5EF4-FFF2-40B4-BE49-F238E27FC236}">
                <a16:creationId xmlns:a16="http://schemas.microsoft.com/office/drawing/2014/main" id="{39CDEB04-0773-E416-3E03-E130C5A691B4}"/>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9" name="Rectangle: Rounded Corners 18">
            <a:extLst>
              <a:ext uri="{FF2B5EF4-FFF2-40B4-BE49-F238E27FC236}">
                <a16:creationId xmlns:a16="http://schemas.microsoft.com/office/drawing/2014/main" id="{2DFFF50D-9869-D370-CE3A-A00E4A7218AB}"/>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441521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Can you think of any other interactions that the Working Group should consider?</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DCP 433 ‘Limitation for backdating of rebates/charges under Schedule 32’</a:t>
            </a: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DUoS SCR</a:t>
            </a: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solidFill>
                  <a:schemeClr val="bg1"/>
                </a:solidFill>
                <a:latin typeface="Calibri" panose="020F0502020204030204" pitchFamily="34" charset="0"/>
                <a:cs typeface="Calibri" panose="020F0502020204030204" pitchFamily="34" charset="0"/>
              </a:rPr>
              <a:t>DCP 439 ‘</a:t>
            </a:r>
            <a:r>
              <a:rPr lang="en-GB" sz="1600" i="0" dirty="0">
                <a:solidFill>
                  <a:schemeClr val="bg1"/>
                </a:solidFill>
                <a:effectLst/>
                <a:latin typeface="Calibri" panose="020F0502020204030204" pitchFamily="34" charset="0"/>
                <a:cs typeface="Calibri" panose="020F0502020204030204" pitchFamily="34" charset="0"/>
              </a:rPr>
              <a:t>Backdating Tariff Changes</a:t>
            </a:r>
            <a:r>
              <a:rPr lang="en-GB" sz="1600" dirty="0">
                <a:solidFill>
                  <a:schemeClr val="bg1"/>
                </a:solidFill>
                <a:latin typeface="Calibri" panose="020F0502020204030204" pitchFamily="34" charset="0"/>
                <a:cs typeface="Calibri" panose="020F0502020204030204" pitchFamily="34" charset="0"/>
              </a:rPr>
              <a:t>’</a:t>
            </a:r>
          </a:p>
        </p:txBody>
      </p:sp>
      <p:sp>
        <p:nvSpPr>
          <p:cNvPr id="2" name="Rectangle: Rounded Corners 1">
            <a:extLst>
              <a:ext uri="{FF2B5EF4-FFF2-40B4-BE49-F238E27FC236}">
                <a16:creationId xmlns:a16="http://schemas.microsoft.com/office/drawing/2014/main" id="{B0521253-BC35-A8FB-F047-376FA12B0033}"/>
              </a:ext>
            </a:extLst>
          </p:cNvPr>
          <p:cNvSpPr/>
          <p:nvPr/>
        </p:nvSpPr>
        <p:spPr>
          <a:xfrm>
            <a:off x="1673289"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DCP 420 ‘Include Car Charging Stations In The Definition For Non-Final Demand’</a:t>
            </a:r>
          </a:p>
        </p:txBody>
      </p:sp>
      <p:sp>
        <p:nvSpPr>
          <p:cNvPr id="3" name="Rectangle: Rounded Corners 2">
            <a:extLst>
              <a:ext uri="{FF2B5EF4-FFF2-40B4-BE49-F238E27FC236}">
                <a16:creationId xmlns:a16="http://schemas.microsoft.com/office/drawing/2014/main" id="{B8E9433D-C206-E151-F4D0-A4B0139D2AA4}"/>
              </a:ext>
            </a:extLst>
          </p:cNvPr>
          <p:cNvSpPr/>
          <p:nvPr/>
        </p:nvSpPr>
        <p:spPr>
          <a:xfrm>
            <a:off x="8503296"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MHHS</a:t>
            </a:r>
          </a:p>
        </p:txBody>
      </p:sp>
      <p:sp>
        <p:nvSpPr>
          <p:cNvPr id="17" name="Rectangle: Rounded Corners 16">
            <a:extLst>
              <a:ext uri="{FF2B5EF4-FFF2-40B4-BE49-F238E27FC236}">
                <a16:creationId xmlns:a16="http://schemas.microsoft.com/office/drawing/2014/main" id="{FC433E04-0938-7789-D519-721C8050FD8F}"/>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8" name="Rectangle: Rounded Corners 17">
            <a:extLst>
              <a:ext uri="{FF2B5EF4-FFF2-40B4-BE49-F238E27FC236}">
                <a16:creationId xmlns:a16="http://schemas.microsoft.com/office/drawing/2014/main" id="{6FB99A53-9E3B-5EBB-B363-2E267DC6FB23}"/>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9" name="Rectangle: Rounded Corners 18">
            <a:extLst>
              <a:ext uri="{FF2B5EF4-FFF2-40B4-BE49-F238E27FC236}">
                <a16:creationId xmlns:a16="http://schemas.microsoft.com/office/drawing/2014/main" id="{8D88074B-0F96-FA3B-C97D-626FC3E0C934}"/>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0" name="Rectangle: Rounded Corners 19">
            <a:extLst>
              <a:ext uri="{FF2B5EF4-FFF2-40B4-BE49-F238E27FC236}">
                <a16:creationId xmlns:a16="http://schemas.microsoft.com/office/drawing/2014/main" id="{697008E9-0D1E-44ED-0C10-FB8B9E0EA228}"/>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2984655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Times New Roman" panose="02020603050405020304" pitchFamily="18" charset="0"/>
              </a:rPr>
              <a:t>Do you believe this change will lead to any unintended consequences? </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T</a:t>
            </a:r>
            <a:r>
              <a:rPr lang="en-GB" sz="1600" dirty="0">
                <a:effectLst/>
                <a:latin typeface="Calibri" panose="020F0502020204030204" pitchFamily="34" charset="0"/>
                <a:ea typeface="Calibri" panose="020F0502020204030204" pitchFamily="34" charset="0"/>
                <a:cs typeface="Times New Roman" panose="02020603050405020304" pitchFamily="18" charset="0"/>
              </a:rPr>
              <a:t>he majority of residual charge payers would cross-subsidise ‘peaky’ users</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C</a:t>
            </a:r>
            <a:r>
              <a:rPr lang="en-GB" sz="1600" dirty="0">
                <a:effectLst/>
                <a:latin typeface="Calibri" panose="020F0502020204030204" pitchFamily="34" charset="0"/>
                <a:ea typeface="Calibri" panose="020F0502020204030204" pitchFamily="34" charset="0"/>
                <a:cs typeface="Times New Roman" panose="02020603050405020304" pitchFamily="18" charset="0"/>
              </a:rPr>
              <a:t>ould lead to a small group of sites moving band very frequently </a:t>
            </a:r>
            <a:endParaRPr lang="en-GB" sz="1400" dirty="0"/>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Customers could meet both DCP 420 criteria and HCULU criteria, benefitting from two discounts</a:t>
            </a:r>
            <a:endParaRPr lang="en-GB" sz="14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I</a:t>
            </a:r>
            <a:r>
              <a:rPr lang="en-GB" sz="1600" dirty="0">
                <a:effectLst/>
                <a:latin typeface="Calibri" panose="020F0502020204030204" pitchFamily="34" charset="0"/>
                <a:ea typeface="Calibri" panose="020F0502020204030204" pitchFamily="34" charset="0"/>
                <a:cs typeface="Times New Roman" panose="02020603050405020304" pitchFamily="18" charset="0"/>
              </a:rPr>
              <a:t>nstead of piecemeal changes a wider review of the TCR is required</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U</a:t>
            </a:r>
            <a:r>
              <a:rPr lang="en-GB" sz="1600" dirty="0">
                <a:effectLst/>
                <a:latin typeface="Calibri" panose="020F0502020204030204" pitchFamily="34" charset="0"/>
                <a:ea typeface="Calibri" panose="020F0502020204030204" pitchFamily="34" charset="0"/>
                <a:cs typeface="Times New Roman" panose="02020603050405020304" pitchFamily="18" charset="0"/>
              </a:rPr>
              <a:t>nfair/preferential treatment/ discrimination towards certain customers </a:t>
            </a:r>
            <a:endParaRPr lang="en-GB" sz="1200" dirty="0"/>
          </a:p>
        </p:txBody>
      </p:sp>
      <p:sp>
        <p:nvSpPr>
          <p:cNvPr id="15" name="Rectangle: Rounded Corners 14">
            <a:extLst>
              <a:ext uri="{FF2B5EF4-FFF2-40B4-BE49-F238E27FC236}">
                <a16:creationId xmlns:a16="http://schemas.microsoft.com/office/drawing/2014/main" id="{92921AE5-D1DE-E0D9-DF1B-FE163E43D0B2}"/>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1E848F42-0459-E540-EAD3-7CAA55CBD00D}"/>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CAFA5126-BBA9-4FD6-51E4-DC6DE4E4E760}"/>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DBE4BEB8-3C74-4D2C-FB3F-9730E505029A}"/>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896127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Times New Roman" panose="02020603050405020304" pitchFamily="18" charset="0"/>
              </a:rPr>
              <a:t>Do you consider that the proposal better facilitates the DCUSA Charging Objectives? </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rPr>
              <a:t>Treating this group of customers on different principles to other customers under the TCR</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C</a:t>
            </a:r>
            <a:r>
              <a:rPr lang="en-GB" sz="1600" dirty="0">
                <a:effectLst/>
                <a:latin typeface="Calibri" panose="020F0502020204030204" pitchFamily="34" charset="0"/>
                <a:ea typeface="Calibri" panose="020F0502020204030204" pitchFamily="34" charset="0"/>
                <a:cs typeface="Times New Roman" panose="02020603050405020304" pitchFamily="18" charset="0"/>
              </a:rPr>
              <a:t>ould be seen to better facilitate DCUSA Charging objective 1 </a:t>
            </a:r>
            <a:endParaRPr lang="en-GB" sz="1400" dirty="0"/>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Could be argued to violate the requirement that network charges be cost-reflective</a:t>
            </a:r>
            <a:endParaRPr lang="en-GB" sz="14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DNO networks are built to cope with the high capacity these sites sometimes need</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t>The majority do not agree that it better facilitates the objectives</a:t>
            </a:r>
          </a:p>
        </p:txBody>
      </p:sp>
      <p:sp>
        <p:nvSpPr>
          <p:cNvPr id="2" name="Rectangle: Rounded Corners 1">
            <a:extLst>
              <a:ext uri="{FF2B5EF4-FFF2-40B4-BE49-F238E27FC236}">
                <a16:creationId xmlns:a16="http://schemas.microsoft.com/office/drawing/2014/main" id="{2335863C-E294-5F28-7177-BC3A74DBAC1C}"/>
              </a:ext>
            </a:extLst>
          </p:cNvPr>
          <p:cNvSpPr/>
          <p:nvPr/>
        </p:nvSpPr>
        <p:spPr>
          <a:xfrm>
            <a:off x="665582" y="2803848"/>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Complexities and additional work reduces efficiency in implementation and administration</a:t>
            </a:r>
            <a:endParaRPr lang="en-GB" sz="1100" dirty="0"/>
          </a:p>
        </p:txBody>
      </p:sp>
      <p:sp>
        <p:nvSpPr>
          <p:cNvPr id="3" name="Rectangle: Rounded Corners 2">
            <a:extLst>
              <a:ext uri="{FF2B5EF4-FFF2-40B4-BE49-F238E27FC236}">
                <a16:creationId xmlns:a16="http://schemas.microsoft.com/office/drawing/2014/main" id="{3CF25402-B5F1-555B-513D-B61543BF8875}"/>
              </a:ext>
            </a:extLst>
          </p:cNvPr>
          <p:cNvSpPr/>
          <p:nvPr/>
        </p:nvSpPr>
        <p:spPr>
          <a:xfrm>
            <a:off x="9511002" y="2803848"/>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Creating a cross subsidy which will see charges spread across other customers</a:t>
            </a:r>
            <a:endParaRPr lang="en-GB" sz="1200" dirty="0"/>
          </a:p>
        </p:txBody>
      </p:sp>
      <p:sp>
        <p:nvSpPr>
          <p:cNvPr id="8" name="Rectangle: Rounded Corners 7">
            <a:extLst>
              <a:ext uri="{FF2B5EF4-FFF2-40B4-BE49-F238E27FC236}">
                <a16:creationId xmlns:a16="http://schemas.microsoft.com/office/drawing/2014/main" id="{0FC88C99-933F-AA81-EAF9-389C7CD2B54D}"/>
              </a:ext>
            </a:extLst>
          </p:cNvPr>
          <p:cNvSpPr/>
          <p:nvPr/>
        </p:nvSpPr>
        <p:spPr>
          <a:xfrm>
            <a:off x="4005942" y="5240694"/>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it is unavoidable for those legitimately requiring a large capacity, but not regularly using it</a:t>
            </a:r>
            <a:endParaRPr lang="en-GB" sz="1100" dirty="0">
              <a:latin typeface="Calibri" panose="020F0502020204030204" pitchFamily="34"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88D6BD69-84F4-5959-638A-2FA0ED1DA597}"/>
              </a:ext>
            </a:extLst>
          </p:cNvPr>
          <p:cNvSpPr/>
          <p:nvPr/>
        </p:nvSpPr>
        <p:spPr>
          <a:xfrm>
            <a:off x="6170643" y="5240693"/>
            <a:ext cx="2015413" cy="1250302"/>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The requirement is to band based on the agreed capacity, not on what they are using</a:t>
            </a:r>
            <a:endParaRPr lang="en-GB" sz="1200" dirty="0"/>
          </a:p>
        </p:txBody>
      </p:sp>
      <p:sp>
        <p:nvSpPr>
          <p:cNvPr id="20" name="Rectangle: Rounded Corners 19">
            <a:extLst>
              <a:ext uri="{FF2B5EF4-FFF2-40B4-BE49-F238E27FC236}">
                <a16:creationId xmlns:a16="http://schemas.microsoft.com/office/drawing/2014/main" id="{C76DD6A7-771D-B6BA-101A-EF6F7E62EB55}"/>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21" name="Rectangle: Rounded Corners 20">
            <a:extLst>
              <a:ext uri="{FF2B5EF4-FFF2-40B4-BE49-F238E27FC236}">
                <a16:creationId xmlns:a16="http://schemas.microsoft.com/office/drawing/2014/main" id="{56893B7D-B2A3-2A51-94DA-FA6A53D74078}"/>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22" name="Rectangle: Rounded Corners 21">
            <a:extLst>
              <a:ext uri="{FF2B5EF4-FFF2-40B4-BE49-F238E27FC236}">
                <a16:creationId xmlns:a16="http://schemas.microsoft.com/office/drawing/2014/main" id="{4F2557DD-55E7-6336-0BD0-E1535F9DEA7A}"/>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3" name="Rectangle: Rounded Corners 22">
            <a:extLst>
              <a:ext uri="{FF2B5EF4-FFF2-40B4-BE49-F238E27FC236}">
                <a16:creationId xmlns:a16="http://schemas.microsoft.com/office/drawing/2014/main" id="{2115B9F0-60F1-4087-A449-37C59D7DE870}"/>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4081537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Calibri" panose="020F0502020204030204" pitchFamily="34" charset="0"/>
              </a:rPr>
              <a:t>Are you aware of any wider industry developments that may impact upon or be impacted by this CP?</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DUoS SCR</a:t>
            </a: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lvl="0" algn="ctr">
              <a:lnSpc>
                <a:spcPct val="107000"/>
              </a:lnSpc>
              <a:spcAft>
                <a:spcPts val="800"/>
              </a:spcAft>
            </a:pPr>
            <a:r>
              <a:rPr lang="en-GB" sz="1600" kern="100" dirty="0">
                <a:effectLst/>
                <a:latin typeface="Calibri" panose="020F0502020204030204" pitchFamily="34" charset="0"/>
                <a:ea typeface="Calibri" panose="020F0502020204030204" pitchFamily="34" charset="0"/>
                <a:cs typeface="Calibri" panose="020F0502020204030204" pitchFamily="34" charset="0"/>
              </a:rPr>
              <a:t>Ofgem call for input </a:t>
            </a:r>
            <a:r>
              <a:rPr lang="en-GB" sz="1200" kern="100" dirty="0">
                <a:effectLst/>
                <a:latin typeface="Calibri" panose="020F0502020204030204" pitchFamily="34" charset="0"/>
                <a:ea typeface="Calibri" panose="020F0502020204030204" pitchFamily="34" charset="0"/>
                <a:cs typeface="Calibri" panose="020F0502020204030204" pitchFamily="34" charset="0"/>
              </a:rPr>
              <a:t>(Distribution Use of System Charging – Managing the effects of surplus residual charges)</a:t>
            </a: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MHHS</a:t>
            </a:r>
          </a:p>
        </p:txBody>
      </p:sp>
      <p:sp>
        <p:nvSpPr>
          <p:cNvPr id="15" name="Rectangle: Rounded Corners 14">
            <a:extLst>
              <a:ext uri="{FF2B5EF4-FFF2-40B4-BE49-F238E27FC236}">
                <a16:creationId xmlns:a16="http://schemas.microsoft.com/office/drawing/2014/main" id="{3A909948-D464-09BA-E48C-8048908B6A6F}"/>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94603F20-47E8-4DAB-C277-4DC452E28E11}"/>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DCE33E7D-2682-CEE5-0423-9C24C7D0A075}"/>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4F80EEAE-E642-52FE-EF73-9BE9B27F08F9}"/>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1357632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Calibri" panose="020F0502020204030204" pitchFamily="34" charset="0"/>
              </a:rPr>
              <a:t>Do you agree with the proposal to re-allocate customers to the next lowest TCR band instead of applying some form of a discount?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in favour of the re-banding approach</a:t>
            </a: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Needs to be clear </a:t>
            </a:r>
            <a:r>
              <a:rPr lang="en-GB" sz="1600" dirty="0">
                <a:effectLst/>
                <a:latin typeface="Calibri" panose="020F0502020204030204" pitchFamily="34" charset="0"/>
                <a:ea typeface="Calibri" panose="020F0502020204030204" pitchFamily="34" charset="0"/>
                <a:cs typeface="Calibri" panose="020F0502020204030204" pitchFamily="34" charset="0"/>
              </a:rPr>
              <a:t>that a customer can move down only one band </a:t>
            </a:r>
            <a:endParaRPr lang="en-GB" sz="16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8503297" y="4615543"/>
            <a:ext cx="2015413" cy="1250302"/>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lvl="0" algn="ctr">
              <a:lnSpc>
                <a:spcPct val="107000"/>
              </a:lnSpc>
              <a:spcAft>
                <a:spcPts val="800"/>
              </a:spcAft>
            </a:pPr>
            <a:r>
              <a:rPr lang="en-GB" sz="1600" kern="100" dirty="0">
                <a:effectLst/>
                <a:latin typeface="Calibri" panose="020F0502020204030204" pitchFamily="34" charset="0"/>
                <a:ea typeface="Calibri" panose="020F0502020204030204" pitchFamily="34" charset="0"/>
                <a:cs typeface="Calibri" panose="020F0502020204030204" pitchFamily="34" charset="0"/>
              </a:rPr>
              <a:t>An alternative might be a percentage discount on the capacity charge</a:t>
            </a:r>
          </a:p>
        </p:txBody>
      </p:sp>
      <p:sp>
        <p:nvSpPr>
          <p:cNvPr id="2" name="Rectangle: Rounded Corners 1">
            <a:extLst>
              <a:ext uri="{FF2B5EF4-FFF2-40B4-BE49-F238E27FC236}">
                <a16:creationId xmlns:a16="http://schemas.microsoft.com/office/drawing/2014/main" id="{F057722F-0CF4-7624-006F-FE34F058B2F0}"/>
              </a:ext>
            </a:extLst>
          </p:cNvPr>
          <p:cNvSpPr/>
          <p:nvPr/>
        </p:nvSpPr>
        <p:spPr>
          <a:xfrm>
            <a:off x="5088293" y="5240693"/>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Needs to be clear </a:t>
            </a:r>
            <a:r>
              <a:rPr lang="en-GB" sz="1600" dirty="0">
                <a:effectLst/>
                <a:latin typeface="Calibri" panose="020F0502020204030204" pitchFamily="34" charset="0"/>
                <a:ea typeface="Calibri" panose="020F0502020204030204" pitchFamily="34" charset="0"/>
                <a:cs typeface="Calibri" panose="020F0502020204030204" pitchFamily="34" charset="0"/>
              </a:rPr>
              <a:t>that a customer cannot move down lower than band 1</a:t>
            </a:r>
            <a:endParaRPr lang="en-GB" sz="1600" dirty="0">
              <a:latin typeface="Calibri" panose="020F0502020204030204" pitchFamily="34" charset="0"/>
              <a:cs typeface="Calibri" panose="020F0502020204030204" pitchFamily="34" charset="0"/>
            </a:endParaRPr>
          </a:p>
        </p:txBody>
      </p:sp>
      <p:sp>
        <p:nvSpPr>
          <p:cNvPr id="3" name="Rectangle: Rounded Corners 2">
            <a:extLst>
              <a:ext uri="{FF2B5EF4-FFF2-40B4-BE49-F238E27FC236}">
                <a16:creationId xmlns:a16="http://schemas.microsoft.com/office/drawing/2014/main" id="{0D3C0AE6-4B70-66FB-2EBA-BAF467D5F291}"/>
              </a:ext>
            </a:extLst>
          </p:cNvPr>
          <p:cNvSpPr/>
          <p:nvPr/>
        </p:nvSpPr>
        <p:spPr>
          <a:xfrm>
            <a:off x="9511002" y="2803848"/>
            <a:ext cx="2015413" cy="1250302"/>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Request for analysis to confirm moving one band is less impactful than moving more bands</a:t>
            </a:r>
            <a:endParaRPr lang="en-GB" sz="1600" dirty="0">
              <a:latin typeface="Calibri" panose="020F0502020204030204" pitchFamily="34" charset="0"/>
              <a:cs typeface="Calibri" panose="020F0502020204030204" pitchFamily="34" charset="0"/>
            </a:endParaRPr>
          </a:p>
        </p:txBody>
      </p:sp>
      <p:sp>
        <p:nvSpPr>
          <p:cNvPr id="17" name="Rectangle: Rounded Corners 16">
            <a:extLst>
              <a:ext uri="{FF2B5EF4-FFF2-40B4-BE49-F238E27FC236}">
                <a16:creationId xmlns:a16="http://schemas.microsoft.com/office/drawing/2014/main" id="{AC7D10BC-77E5-2EC1-52D1-8E772DD189D8}"/>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8" name="Rectangle: Rounded Corners 17">
            <a:extLst>
              <a:ext uri="{FF2B5EF4-FFF2-40B4-BE49-F238E27FC236}">
                <a16:creationId xmlns:a16="http://schemas.microsoft.com/office/drawing/2014/main" id="{5AA9EECC-2F1B-81DD-5A18-13BBFC2616C4}"/>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9" name="Rectangle: Rounded Corners 18">
            <a:extLst>
              <a:ext uri="{FF2B5EF4-FFF2-40B4-BE49-F238E27FC236}">
                <a16:creationId xmlns:a16="http://schemas.microsoft.com/office/drawing/2014/main" id="{8C077F20-3414-0B80-D5CC-3AB1BBC84695}"/>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0" name="Rectangle: Rounded Corners 19">
            <a:extLst>
              <a:ext uri="{FF2B5EF4-FFF2-40B4-BE49-F238E27FC236}">
                <a16:creationId xmlns:a16="http://schemas.microsoft.com/office/drawing/2014/main" id="{FEF66849-C9A9-032D-A135-42DD29F93BD3}"/>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5" name="Rectangle: Rounded Corners 4">
            <a:extLst>
              <a:ext uri="{FF2B5EF4-FFF2-40B4-BE49-F238E27FC236}">
                <a16:creationId xmlns:a16="http://schemas.microsoft.com/office/drawing/2014/main" id="{FB65B775-8808-3CF5-8E1B-BCE00F61AD6F}"/>
              </a:ext>
            </a:extLst>
          </p:cNvPr>
          <p:cNvSpPr/>
          <p:nvPr/>
        </p:nvSpPr>
        <p:spPr>
          <a:xfrm>
            <a:off x="665585" y="2803848"/>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lvl="0" algn="ctr">
              <a:lnSpc>
                <a:spcPct val="107000"/>
              </a:lnSpc>
              <a:spcAft>
                <a:spcPts val="800"/>
              </a:spcAft>
            </a:pPr>
            <a:r>
              <a:rPr lang="en-GB" sz="1600" kern="100" dirty="0">
                <a:effectLst/>
                <a:latin typeface="Calibri" panose="020F0502020204030204" pitchFamily="34" charset="0"/>
                <a:ea typeface="Calibri" panose="020F0502020204030204" pitchFamily="34" charset="0"/>
                <a:cs typeface="Calibri" panose="020F0502020204030204" pitchFamily="34" charset="0"/>
              </a:rPr>
              <a:t>Band 1 customers unable to benefit</a:t>
            </a:r>
          </a:p>
        </p:txBody>
      </p:sp>
      <p:sp>
        <p:nvSpPr>
          <p:cNvPr id="7" name="TextBox 6">
            <a:extLst>
              <a:ext uri="{FF2B5EF4-FFF2-40B4-BE49-F238E27FC236}">
                <a16:creationId xmlns:a16="http://schemas.microsoft.com/office/drawing/2014/main" id="{9BF4582D-E586-7347-2A23-851BCCD7B480}"/>
              </a:ext>
            </a:extLst>
          </p:cNvPr>
          <p:cNvSpPr txBox="1"/>
          <p:nvPr/>
        </p:nvSpPr>
        <p:spPr>
          <a:xfrm>
            <a:off x="665585" y="4054150"/>
            <a:ext cx="2015413" cy="276999"/>
          </a:xfrm>
          <a:prstGeom prst="rect">
            <a:avLst/>
          </a:prstGeom>
          <a:noFill/>
        </p:spPr>
        <p:txBody>
          <a:bodyPr wrap="square" rtlCol="0">
            <a:spAutoFit/>
          </a:bodyPr>
          <a:lstStyle/>
          <a:p>
            <a:pPr algn="ctr"/>
            <a:r>
              <a:rPr lang="en-GB" sz="1200" dirty="0"/>
              <a:t>Added after circulation</a:t>
            </a:r>
          </a:p>
        </p:txBody>
      </p:sp>
      <p:sp>
        <p:nvSpPr>
          <p:cNvPr id="8" name="TextBox 7">
            <a:extLst>
              <a:ext uri="{FF2B5EF4-FFF2-40B4-BE49-F238E27FC236}">
                <a16:creationId xmlns:a16="http://schemas.microsoft.com/office/drawing/2014/main" id="{7CEAB2E6-3B78-2D13-903D-AFEB361727AD}"/>
              </a:ext>
            </a:extLst>
          </p:cNvPr>
          <p:cNvSpPr txBox="1"/>
          <p:nvPr/>
        </p:nvSpPr>
        <p:spPr>
          <a:xfrm>
            <a:off x="10518710" y="5240693"/>
            <a:ext cx="1533590" cy="923330"/>
          </a:xfrm>
          <a:prstGeom prst="rect">
            <a:avLst/>
          </a:prstGeom>
          <a:noFill/>
        </p:spPr>
        <p:txBody>
          <a:bodyPr wrap="square" rtlCol="0">
            <a:spAutoFit/>
          </a:bodyPr>
          <a:lstStyle/>
          <a:p>
            <a:r>
              <a:rPr lang="en-GB" dirty="0"/>
              <a:t>WG position</a:t>
            </a:r>
          </a:p>
          <a:p>
            <a:r>
              <a:rPr lang="en-GB" dirty="0"/>
              <a:t>remains the same</a:t>
            </a:r>
          </a:p>
        </p:txBody>
      </p:sp>
      <p:sp>
        <p:nvSpPr>
          <p:cNvPr id="9" name="TextBox 8">
            <a:extLst>
              <a:ext uri="{FF2B5EF4-FFF2-40B4-BE49-F238E27FC236}">
                <a16:creationId xmlns:a16="http://schemas.microsoft.com/office/drawing/2014/main" id="{D20006E1-142A-1C2E-8EFA-34186859498C}"/>
              </a:ext>
            </a:extLst>
          </p:cNvPr>
          <p:cNvSpPr txBox="1"/>
          <p:nvPr/>
        </p:nvSpPr>
        <p:spPr>
          <a:xfrm>
            <a:off x="9470958" y="495524"/>
            <a:ext cx="2095500" cy="2308324"/>
          </a:xfrm>
          <a:prstGeom prst="rect">
            <a:avLst/>
          </a:prstGeom>
          <a:noFill/>
        </p:spPr>
        <p:txBody>
          <a:bodyPr wrap="square" rtlCol="0">
            <a:spAutoFit/>
          </a:bodyPr>
          <a:lstStyle/>
          <a:p>
            <a:r>
              <a:rPr lang="en-GB" sz="1600" dirty="0"/>
              <a:t>Some niche examples (low/negative residual), but higher bands usually more expensive, so self-explanatory. Do not believe additional analysis is required.</a:t>
            </a:r>
          </a:p>
        </p:txBody>
      </p:sp>
    </p:spTree>
    <p:extLst>
      <p:ext uri="{BB962C8B-B14F-4D97-AF65-F5344CB8AC3E}">
        <p14:creationId xmlns:p14="http://schemas.microsoft.com/office/powerpoint/2010/main" val="23726328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Times New Roman" panose="02020603050405020304" pitchFamily="18" charset="0"/>
              </a:rPr>
              <a:t>Do you have any comments on the proposed legal text?</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T</a:t>
            </a:r>
            <a:r>
              <a:rPr lang="en-GB" sz="1600" dirty="0">
                <a:effectLst/>
                <a:latin typeface="Calibri" panose="020F0502020204030204" pitchFamily="34" charset="0"/>
                <a:ea typeface="Calibri" panose="020F0502020204030204" pitchFamily="34" charset="0"/>
                <a:cs typeface="Times New Roman" panose="02020603050405020304" pitchFamily="18" charset="0"/>
              </a:rPr>
              <a:t>he customer should not have to provide data the DNO already has</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L</a:t>
            </a:r>
            <a:r>
              <a:rPr lang="en-GB" sz="1600" dirty="0">
                <a:effectLst/>
                <a:latin typeface="Calibri" panose="020F0502020204030204" pitchFamily="34" charset="0"/>
                <a:ea typeface="Calibri" panose="020F0502020204030204" pitchFamily="34" charset="0"/>
                <a:cs typeface="Times New Roman" panose="02020603050405020304" pitchFamily="18" charset="0"/>
              </a:rPr>
              <a:t>egal text needs to be clear on timelines, obligations and processes</a:t>
            </a:r>
            <a:endParaRPr lang="en-GB" sz="14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Times New Roman" panose="02020603050405020304" pitchFamily="18" charset="0"/>
              </a:rPr>
              <a:t>The 6-month transitional period is not yet reflected in the Legal Text</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Times New Roman" panose="02020603050405020304" pitchFamily="18" charset="0"/>
              </a:rPr>
              <a:t>HCULU definition at paragraph 8.2 is insufficient </a:t>
            </a:r>
            <a:endParaRPr lang="en-GB" sz="1200" dirty="0"/>
          </a:p>
        </p:txBody>
      </p:sp>
      <p:sp>
        <p:nvSpPr>
          <p:cNvPr id="15" name="Rectangle: Rounded Corners 14">
            <a:extLst>
              <a:ext uri="{FF2B5EF4-FFF2-40B4-BE49-F238E27FC236}">
                <a16:creationId xmlns:a16="http://schemas.microsoft.com/office/drawing/2014/main" id="{C36F6CAF-C156-2425-51DE-F5847C440ADC}"/>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06F12D22-3EB1-D268-AEEE-E86226051ADD}"/>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830C243B-E53B-F834-2848-40C4FEC98380}"/>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96BD2A30-28B9-3B64-7C2C-2E0C83A60488}"/>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2714584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a:effectLst/>
                <a:latin typeface="Calibri" panose="020F0502020204030204" pitchFamily="34" charset="0"/>
                <a:ea typeface="Calibri" panose="020F0502020204030204" pitchFamily="34" charset="0"/>
                <a:cs typeface="Times New Roman" panose="02020603050405020304" pitchFamily="18" charset="0"/>
              </a:rPr>
              <a:t>Do you have any other comments on this CP?</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88" y="632147"/>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We have not seen any information in this consultation which has changed our original position</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6" y="632147"/>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The TCR has been a long, ongoing project led and analysed in detail by Ofgem</a:t>
            </a:r>
            <a:endParaRPr lang="en-GB" sz="1400" dirty="0"/>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5" y="4975551"/>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F</a:t>
            </a:r>
            <a:r>
              <a:rPr lang="en-GB" sz="1600" dirty="0">
                <a:effectLst/>
                <a:latin typeface="Calibri" panose="020F0502020204030204" pitchFamily="34" charset="0"/>
                <a:ea typeface="Calibri" panose="020F0502020204030204" pitchFamily="34" charset="0"/>
                <a:cs typeface="Times New Roman" panose="02020603050405020304" pitchFamily="18" charset="0"/>
              </a:rPr>
              <a:t>inancial support is more appropriately addressed by other agencies</a:t>
            </a:r>
            <a:endParaRPr lang="en-GB" sz="14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7" y="4975551"/>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It is not within the remit of network charging to provide financial support to companies </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4005942" y="24959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I</a:t>
            </a:r>
            <a:r>
              <a:rPr lang="en-GB" sz="1600" dirty="0">
                <a:effectLst/>
                <a:latin typeface="Calibri" panose="020F0502020204030204" pitchFamily="34" charset="0"/>
                <a:ea typeface="Calibri" panose="020F0502020204030204" pitchFamily="34" charset="0"/>
                <a:cs typeface="Times New Roman" panose="02020603050405020304" pitchFamily="18" charset="0"/>
              </a:rPr>
              <a:t>t goes against the TCR decision to have residual charges incorporated</a:t>
            </a:r>
            <a:endParaRPr lang="en-GB" sz="1200" dirty="0"/>
          </a:p>
        </p:txBody>
      </p:sp>
      <p:sp>
        <p:nvSpPr>
          <p:cNvPr id="2" name="Rectangle: Rounded Corners 1">
            <a:extLst>
              <a:ext uri="{FF2B5EF4-FFF2-40B4-BE49-F238E27FC236}">
                <a16:creationId xmlns:a16="http://schemas.microsoft.com/office/drawing/2014/main" id="{C5AC0B83-1E51-E2E2-7C1A-9F6262F503AB}"/>
              </a:ext>
            </a:extLst>
          </p:cNvPr>
          <p:cNvSpPr/>
          <p:nvPr/>
        </p:nvSpPr>
        <p:spPr>
          <a:xfrm>
            <a:off x="665580" y="212582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T</a:t>
            </a:r>
            <a:r>
              <a:rPr lang="en-GB" sz="1600" dirty="0">
                <a:effectLst/>
                <a:latin typeface="Calibri" panose="020F0502020204030204" pitchFamily="34" charset="0"/>
                <a:ea typeface="Calibri" panose="020F0502020204030204" pitchFamily="34" charset="0"/>
                <a:cs typeface="Times New Roman" panose="02020603050405020304" pitchFamily="18" charset="0"/>
              </a:rPr>
              <a:t>he majority of residual charge payers would cross-subsidise ‘peaky’ users</a:t>
            </a:r>
            <a:endParaRPr lang="en-GB" sz="1200" dirty="0"/>
          </a:p>
        </p:txBody>
      </p:sp>
      <p:sp>
        <p:nvSpPr>
          <p:cNvPr id="3" name="Rectangle: Rounded Corners 2">
            <a:extLst>
              <a:ext uri="{FF2B5EF4-FFF2-40B4-BE49-F238E27FC236}">
                <a16:creationId xmlns:a16="http://schemas.microsoft.com/office/drawing/2014/main" id="{97450C66-C1F6-E910-467C-76476533DF74}"/>
              </a:ext>
            </a:extLst>
          </p:cNvPr>
          <p:cNvSpPr/>
          <p:nvPr/>
        </p:nvSpPr>
        <p:spPr>
          <a:xfrm>
            <a:off x="9511001" y="212582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A</a:t>
            </a:r>
            <a:r>
              <a:rPr lang="en-GB" sz="1600" dirty="0">
                <a:effectLst/>
                <a:latin typeface="Calibri" panose="020F0502020204030204" pitchFamily="34" charset="0"/>
                <a:ea typeface="Calibri" panose="020F0502020204030204" pitchFamily="34" charset="0"/>
                <a:cs typeface="Times New Roman" panose="02020603050405020304" pitchFamily="18" charset="0"/>
              </a:rPr>
              <a:t>dds unwarranted complexity in determining residual charges </a:t>
            </a:r>
            <a:endParaRPr lang="en-GB" sz="1200" dirty="0"/>
          </a:p>
        </p:txBody>
      </p:sp>
      <p:sp>
        <p:nvSpPr>
          <p:cNvPr id="13" name="Rectangle: Rounded Corners 12">
            <a:extLst>
              <a:ext uri="{FF2B5EF4-FFF2-40B4-BE49-F238E27FC236}">
                <a16:creationId xmlns:a16="http://schemas.microsoft.com/office/drawing/2014/main" id="{0CB567F4-F8DC-BC0F-B6FB-9DD3023EA3C9}"/>
              </a:ext>
            </a:extLst>
          </p:cNvPr>
          <p:cNvSpPr/>
          <p:nvPr/>
        </p:nvSpPr>
        <p:spPr>
          <a:xfrm>
            <a:off x="4005942" y="524069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C</a:t>
            </a:r>
            <a:r>
              <a:rPr lang="en-GB" sz="1600" dirty="0">
                <a:effectLst/>
                <a:latin typeface="Calibri" panose="020F0502020204030204" pitchFamily="34" charset="0"/>
                <a:ea typeface="Calibri" panose="020F0502020204030204" pitchFamily="34" charset="0"/>
                <a:cs typeface="Times New Roman" panose="02020603050405020304" pitchFamily="18" charset="0"/>
              </a:rPr>
              <a:t>reates an unjustified arbitrary boundary for a High-Capacity Usage, Low Utilisation customer</a:t>
            </a:r>
            <a:endParaRPr lang="en-GB" sz="1100" dirty="0"/>
          </a:p>
        </p:txBody>
      </p:sp>
      <p:sp>
        <p:nvSpPr>
          <p:cNvPr id="14" name="Rectangle: Rounded Corners 13">
            <a:extLst>
              <a:ext uri="{FF2B5EF4-FFF2-40B4-BE49-F238E27FC236}">
                <a16:creationId xmlns:a16="http://schemas.microsoft.com/office/drawing/2014/main" id="{67602F1A-4911-119A-8FDA-01362A3D6D43}"/>
              </a:ext>
            </a:extLst>
          </p:cNvPr>
          <p:cNvSpPr/>
          <p:nvPr/>
        </p:nvSpPr>
        <p:spPr>
          <a:xfrm>
            <a:off x="6170643" y="524069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Legal text around the justification of being a HCULU customer is open to interpretation</a:t>
            </a:r>
          </a:p>
        </p:txBody>
      </p:sp>
      <p:sp>
        <p:nvSpPr>
          <p:cNvPr id="15" name="Rectangle: Rounded Corners 14">
            <a:extLst>
              <a:ext uri="{FF2B5EF4-FFF2-40B4-BE49-F238E27FC236}">
                <a16:creationId xmlns:a16="http://schemas.microsoft.com/office/drawing/2014/main" id="{6E97FB84-17BF-342E-B377-7958CF40FA4A}"/>
              </a:ext>
            </a:extLst>
          </p:cNvPr>
          <p:cNvSpPr/>
          <p:nvPr/>
        </p:nvSpPr>
        <p:spPr>
          <a:xfrm>
            <a:off x="6170642" y="24959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It goes against/waters down the principles of the TCR </a:t>
            </a:r>
            <a:endParaRPr lang="en-GB" sz="1100" dirty="0"/>
          </a:p>
        </p:txBody>
      </p:sp>
      <p:sp>
        <p:nvSpPr>
          <p:cNvPr id="16" name="Rectangle: Rounded Corners 15">
            <a:extLst>
              <a:ext uri="{FF2B5EF4-FFF2-40B4-BE49-F238E27FC236}">
                <a16:creationId xmlns:a16="http://schemas.microsoft.com/office/drawing/2014/main" id="{BF8DD0A3-5AA7-BC57-B5CC-E27BEAF1E214}"/>
              </a:ext>
            </a:extLst>
          </p:cNvPr>
          <p:cNvSpPr/>
          <p:nvPr/>
        </p:nvSpPr>
        <p:spPr>
          <a:xfrm>
            <a:off x="9511001" y="348187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Unfair on other customers to deviate from this methodology for a subset of customers</a:t>
            </a:r>
            <a:endParaRPr lang="en-GB" sz="1200" dirty="0"/>
          </a:p>
        </p:txBody>
      </p:sp>
      <p:sp>
        <p:nvSpPr>
          <p:cNvPr id="17" name="Rectangle: Rounded Corners 16">
            <a:extLst>
              <a:ext uri="{FF2B5EF4-FFF2-40B4-BE49-F238E27FC236}">
                <a16:creationId xmlns:a16="http://schemas.microsoft.com/office/drawing/2014/main" id="{3F26616E-8711-19D5-F127-2E7AE95CF991}"/>
              </a:ext>
            </a:extLst>
          </p:cNvPr>
          <p:cNvSpPr/>
          <p:nvPr/>
        </p:nvSpPr>
        <p:spPr>
          <a:xfrm>
            <a:off x="665579" y="348187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Treatment of distribution connected differs to transmission connected</a:t>
            </a:r>
            <a:endParaRPr lang="en-GB" sz="1100" dirty="0"/>
          </a:p>
        </p:txBody>
      </p:sp>
      <p:sp>
        <p:nvSpPr>
          <p:cNvPr id="18" name="Rectangle: Rounded Corners 17">
            <a:extLst>
              <a:ext uri="{FF2B5EF4-FFF2-40B4-BE49-F238E27FC236}">
                <a16:creationId xmlns:a16="http://schemas.microsoft.com/office/drawing/2014/main" id="{AF688BE3-4AA2-77D5-FE5F-A0D5264B910E}"/>
              </a:ext>
            </a:extLst>
          </p:cNvPr>
          <p:cNvSpPr/>
          <p:nvPr/>
        </p:nvSpPr>
        <p:spPr>
          <a:xfrm>
            <a:off x="6169085" y="3792108"/>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C</a:t>
            </a:r>
            <a:r>
              <a:rPr lang="en-GB" sz="1600" dirty="0">
                <a:effectLst/>
                <a:latin typeface="Calibri" panose="020F0502020204030204" pitchFamily="34" charset="0"/>
                <a:ea typeface="Calibri" panose="020F0502020204030204" pitchFamily="34" charset="0"/>
                <a:cs typeface="Times New Roman" panose="02020603050405020304" pitchFamily="18" charset="0"/>
              </a:rPr>
              <a:t>ould be addressed by wrapping the issue up with the DUoS SCR</a:t>
            </a:r>
            <a:endParaRPr lang="en-GB" sz="1050" dirty="0"/>
          </a:p>
        </p:txBody>
      </p:sp>
      <p:sp>
        <p:nvSpPr>
          <p:cNvPr id="20" name="Rectangle: Rounded Corners 19">
            <a:extLst>
              <a:ext uri="{FF2B5EF4-FFF2-40B4-BE49-F238E27FC236}">
                <a16:creationId xmlns:a16="http://schemas.microsoft.com/office/drawing/2014/main" id="{F89A1EC0-6A34-6C3C-524F-3EAAD921F3E6}"/>
              </a:ext>
            </a:extLst>
          </p:cNvPr>
          <p:cNvSpPr/>
          <p:nvPr/>
        </p:nvSpPr>
        <p:spPr>
          <a:xfrm>
            <a:off x="6181144" y="169390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Leaves a risk of discrimination and potential for gaming by unscrupulous actors </a:t>
            </a:r>
            <a:endParaRPr lang="en-GB" sz="1000" dirty="0"/>
          </a:p>
        </p:txBody>
      </p:sp>
      <p:sp>
        <p:nvSpPr>
          <p:cNvPr id="21" name="Rectangle: Rounded Corners 20">
            <a:extLst>
              <a:ext uri="{FF2B5EF4-FFF2-40B4-BE49-F238E27FC236}">
                <a16:creationId xmlns:a16="http://schemas.microsoft.com/office/drawing/2014/main" id="{BC648AF6-D505-90B0-2A54-756D6DF5243B}"/>
              </a:ext>
            </a:extLst>
          </p:cNvPr>
          <p:cNvSpPr/>
          <p:nvPr/>
        </p:nvSpPr>
        <p:spPr>
          <a:xfrm>
            <a:off x="4009046" y="1693903"/>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W</a:t>
            </a:r>
            <a:r>
              <a:rPr lang="en-GB" sz="1600" dirty="0">
                <a:effectLst/>
                <a:latin typeface="Calibri" panose="020F0502020204030204" pitchFamily="34" charset="0"/>
                <a:ea typeface="Calibri" panose="020F0502020204030204" pitchFamily="34" charset="0"/>
                <a:cs typeface="Times New Roman" panose="02020603050405020304" pitchFamily="18" charset="0"/>
              </a:rPr>
              <a:t>ould be an additional burden on DNOs (which already do 4 reviews)</a:t>
            </a:r>
            <a:endParaRPr lang="en-GB" sz="900" dirty="0"/>
          </a:p>
        </p:txBody>
      </p:sp>
      <p:sp>
        <p:nvSpPr>
          <p:cNvPr id="22" name="Rectangle: Rounded Corners 21">
            <a:extLst>
              <a:ext uri="{FF2B5EF4-FFF2-40B4-BE49-F238E27FC236}">
                <a16:creationId xmlns:a16="http://schemas.microsoft.com/office/drawing/2014/main" id="{2B8DF128-C9E2-3AE9-AFFA-1588205A2804}"/>
              </a:ext>
            </a:extLst>
          </p:cNvPr>
          <p:cNvSpPr/>
          <p:nvPr/>
        </p:nvSpPr>
        <p:spPr>
          <a:xfrm>
            <a:off x="4005939" y="379638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a:effectLst/>
                <a:latin typeface="Calibri" panose="020F0502020204030204" pitchFamily="34" charset="0"/>
                <a:ea typeface="Calibri" panose="020F0502020204030204" pitchFamily="34" charset="0"/>
                <a:cs typeface="Times New Roman" panose="02020603050405020304" pitchFamily="18" charset="0"/>
              </a:rPr>
              <a:t>Customers should have to have stayed within their MIC during the period being assessed </a:t>
            </a:r>
            <a:endParaRPr lang="en-GB" sz="800" dirty="0"/>
          </a:p>
        </p:txBody>
      </p:sp>
      <p:sp>
        <p:nvSpPr>
          <p:cNvPr id="26" name="Rectangle: Rounded Corners 25">
            <a:extLst>
              <a:ext uri="{FF2B5EF4-FFF2-40B4-BE49-F238E27FC236}">
                <a16:creationId xmlns:a16="http://schemas.microsoft.com/office/drawing/2014/main" id="{8B47D531-D5C7-F93C-64A7-EA8E9A8ED45C}"/>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27" name="Rectangle: Rounded Corners 26">
            <a:extLst>
              <a:ext uri="{FF2B5EF4-FFF2-40B4-BE49-F238E27FC236}">
                <a16:creationId xmlns:a16="http://schemas.microsoft.com/office/drawing/2014/main" id="{5BDC08BC-5E01-5DC8-1F37-FDE1C9E17D6C}"/>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28" name="Rectangle: Rounded Corners 27">
            <a:extLst>
              <a:ext uri="{FF2B5EF4-FFF2-40B4-BE49-F238E27FC236}">
                <a16:creationId xmlns:a16="http://schemas.microsoft.com/office/drawing/2014/main" id="{8DD94B0A-E152-69DA-7138-A678B431D630}"/>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9" name="Rectangle: Rounded Corners 28">
            <a:extLst>
              <a:ext uri="{FF2B5EF4-FFF2-40B4-BE49-F238E27FC236}">
                <a16:creationId xmlns:a16="http://schemas.microsoft.com/office/drawing/2014/main" id="{89DE1A85-5F05-B705-5FA9-E0F6DB3321DA}"/>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Tree>
    <p:extLst>
      <p:ext uri="{BB962C8B-B14F-4D97-AF65-F5344CB8AC3E}">
        <p14:creationId xmlns:p14="http://schemas.microsoft.com/office/powerpoint/2010/main" val="97910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Calibri" panose="020F0502020204030204" pitchFamily="34" charset="0"/>
              </a:rPr>
              <a:t>Do you believe HCULU customers should be able to opt out and be returned to their previous band if the charges in the lower band are higher?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Customers must accept that there is a risk that band charges may increase</a:t>
            </a:r>
            <a:endParaRPr lang="en-GB" sz="14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Presents unnecessary and unpredictable volatility in banding</a:t>
            </a:r>
            <a:endParaRPr lang="en-GB" sz="14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Would not consider this for any other Final Demand customer</a:t>
            </a:r>
            <a:endParaRPr lang="en-GB" sz="12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not in favour</a:t>
            </a:r>
          </a:p>
          <a:p>
            <a:pPr algn="ctr"/>
            <a:r>
              <a:rPr lang="en-GB" sz="1600" dirty="0">
                <a:latin typeface="Calibri" panose="020F0502020204030204" pitchFamily="34" charset="0"/>
                <a:cs typeface="Calibri" panose="020F0502020204030204" pitchFamily="34" charset="0"/>
              </a:rPr>
              <a:t>(6 to 4)</a:t>
            </a:r>
          </a:p>
        </p:txBody>
      </p:sp>
      <p:sp>
        <p:nvSpPr>
          <p:cNvPr id="15" name="Rectangle: Rounded Corners 14">
            <a:extLst>
              <a:ext uri="{FF2B5EF4-FFF2-40B4-BE49-F238E27FC236}">
                <a16:creationId xmlns:a16="http://schemas.microsoft.com/office/drawing/2014/main" id="{58D455E1-74FD-6D40-7D23-C638E26A99D1}"/>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2585F896-3252-1A14-71F8-D0C43A680B9B}"/>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E2F6DA89-8737-5104-D8FE-FEC42121D36A}"/>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C7608A08-6F0C-65DF-9ED4-2D26F2078E1E}"/>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2" name="TextBox 1">
            <a:extLst>
              <a:ext uri="{FF2B5EF4-FFF2-40B4-BE49-F238E27FC236}">
                <a16:creationId xmlns:a16="http://schemas.microsoft.com/office/drawing/2014/main" id="{008A8680-1553-14C2-7FD4-43CCA219580F}"/>
              </a:ext>
            </a:extLst>
          </p:cNvPr>
          <p:cNvSpPr txBox="1"/>
          <p:nvPr/>
        </p:nvSpPr>
        <p:spPr>
          <a:xfrm>
            <a:off x="1673289" y="5865845"/>
            <a:ext cx="2015413" cy="461665"/>
          </a:xfrm>
          <a:prstGeom prst="rect">
            <a:avLst/>
          </a:prstGeom>
          <a:noFill/>
        </p:spPr>
        <p:txBody>
          <a:bodyPr wrap="square" rtlCol="0">
            <a:spAutoFit/>
          </a:bodyPr>
          <a:lstStyle/>
          <a:p>
            <a:pPr algn="ctr"/>
            <a:r>
              <a:rPr lang="en-GB" sz="1200" dirty="0"/>
              <a:t>Corrected a misquote (Would/Would not)</a:t>
            </a:r>
          </a:p>
        </p:txBody>
      </p:sp>
      <p:sp>
        <p:nvSpPr>
          <p:cNvPr id="3" name="TextBox 2">
            <a:extLst>
              <a:ext uri="{FF2B5EF4-FFF2-40B4-BE49-F238E27FC236}">
                <a16:creationId xmlns:a16="http://schemas.microsoft.com/office/drawing/2014/main" id="{AC9A2408-FC8D-FBB7-EBED-7DA874EE053A}"/>
              </a:ext>
            </a:extLst>
          </p:cNvPr>
          <p:cNvSpPr txBox="1"/>
          <p:nvPr/>
        </p:nvSpPr>
        <p:spPr>
          <a:xfrm>
            <a:off x="8394700" y="4051300"/>
            <a:ext cx="3416300" cy="2862322"/>
          </a:xfrm>
          <a:prstGeom prst="rect">
            <a:avLst/>
          </a:prstGeom>
          <a:noFill/>
        </p:spPr>
        <p:txBody>
          <a:bodyPr wrap="square" rtlCol="0">
            <a:spAutoFit/>
          </a:bodyPr>
          <a:lstStyle/>
          <a:p>
            <a:r>
              <a:rPr lang="en-GB" dirty="0"/>
              <a:t>Call for input is trying to rectify the negative residual issue at present.</a:t>
            </a:r>
          </a:p>
          <a:p>
            <a:endParaRPr lang="en-GB" dirty="0"/>
          </a:p>
          <a:p>
            <a:r>
              <a:rPr lang="en-GB" dirty="0"/>
              <a:t>Could still result in a lower band costing more than a band above. (Though should be unlikely in a DNO network, but could be more likely in an independent network.)</a:t>
            </a:r>
          </a:p>
        </p:txBody>
      </p:sp>
      <p:sp>
        <p:nvSpPr>
          <p:cNvPr id="5" name="TextBox 4">
            <a:extLst>
              <a:ext uri="{FF2B5EF4-FFF2-40B4-BE49-F238E27FC236}">
                <a16:creationId xmlns:a16="http://schemas.microsoft.com/office/drawing/2014/main" id="{26E12050-1A40-B8A9-B979-3ED57699D06E}"/>
              </a:ext>
            </a:extLst>
          </p:cNvPr>
          <p:cNvSpPr txBox="1"/>
          <p:nvPr/>
        </p:nvSpPr>
        <p:spPr>
          <a:xfrm>
            <a:off x="4559300" y="4851400"/>
            <a:ext cx="3111500" cy="2031325"/>
          </a:xfrm>
          <a:prstGeom prst="rect">
            <a:avLst/>
          </a:prstGeom>
          <a:noFill/>
        </p:spPr>
        <p:txBody>
          <a:bodyPr wrap="square" rtlCol="0">
            <a:spAutoFit/>
          </a:bodyPr>
          <a:lstStyle/>
          <a:p>
            <a:r>
              <a:rPr lang="en-GB" dirty="0"/>
              <a:t>Could allow a customer to opt out at any time (or at the end of a charging period), rather than just in specific circumstances.</a:t>
            </a:r>
          </a:p>
          <a:p>
            <a:endParaRPr lang="en-GB" dirty="0"/>
          </a:p>
          <a:p>
            <a:r>
              <a:rPr lang="en-GB" dirty="0"/>
              <a:t>WG POSITION</a:t>
            </a:r>
          </a:p>
        </p:txBody>
      </p:sp>
    </p:spTree>
    <p:extLst>
      <p:ext uri="{BB962C8B-B14F-4D97-AF65-F5344CB8AC3E}">
        <p14:creationId xmlns:p14="http://schemas.microsoft.com/office/powerpoint/2010/main" val="953024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ffectLst/>
                <a:latin typeface="Calibri" panose="020F0502020204030204" pitchFamily="34" charset="0"/>
                <a:ea typeface="Calibri" panose="020F0502020204030204" pitchFamily="34" charset="0"/>
                <a:cs typeface="Calibri" panose="020F0502020204030204" pitchFamily="34" charset="0"/>
              </a:rPr>
              <a:t>Should customers have their eligibility re-assessed at each price control period or more frequently?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Aligns with the general review of the charging band boundaries</a:t>
            </a:r>
            <a:endParaRPr lang="en-GB" sz="16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Could otherwise be switching bands on a yearly basis</a:t>
            </a:r>
            <a:endParaRPr lang="en-GB" sz="16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Could implement arrangements like non-final demand certification</a:t>
            </a:r>
            <a:endParaRPr lang="en-GB" sz="16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More frequently could ensure fairness</a:t>
            </a:r>
            <a:endParaRPr lang="en-GB" sz="16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in favour of price control period</a:t>
            </a:r>
          </a:p>
          <a:p>
            <a:pPr algn="ctr"/>
            <a:r>
              <a:rPr lang="en-GB" sz="1600" dirty="0">
                <a:latin typeface="Calibri" panose="020F0502020204030204" pitchFamily="34" charset="0"/>
                <a:cs typeface="Calibri" panose="020F0502020204030204" pitchFamily="34" charset="0"/>
              </a:rPr>
              <a:t>(7 to 2 in favour, 1 abstain)</a:t>
            </a:r>
          </a:p>
        </p:txBody>
      </p:sp>
      <p:sp>
        <p:nvSpPr>
          <p:cNvPr id="2" name="Rectangle: Rounded Corners 1">
            <a:extLst>
              <a:ext uri="{FF2B5EF4-FFF2-40B4-BE49-F238E27FC236}">
                <a16:creationId xmlns:a16="http://schemas.microsoft.com/office/drawing/2014/main" id="{824A72BF-628D-A81B-6E25-F81663F18E0E}"/>
              </a:ext>
            </a:extLst>
          </p:cNvPr>
          <p:cNvSpPr/>
          <p:nvPr/>
        </p:nvSpPr>
        <p:spPr>
          <a:xfrm>
            <a:off x="5088293" y="524069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I</a:t>
            </a:r>
            <a:r>
              <a:rPr lang="en-GB" sz="1600" dirty="0">
                <a:effectLst/>
                <a:latin typeface="Calibri" panose="020F0502020204030204" pitchFamily="34" charset="0"/>
                <a:ea typeface="Calibri" panose="020F0502020204030204" pitchFamily="34" charset="0"/>
                <a:cs typeface="Calibri" panose="020F0502020204030204" pitchFamily="34" charset="0"/>
              </a:rPr>
              <a:t>t needs to provide long term stability for sites</a:t>
            </a:r>
            <a:endParaRPr lang="en-GB" sz="1600" dirty="0">
              <a:latin typeface="Calibri" panose="020F0502020204030204" pitchFamily="34" charset="0"/>
              <a:cs typeface="Calibri" panose="020F0502020204030204" pitchFamily="34" charset="0"/>
            </a:endParaRPr>
          </a:p>
        </p:txBody>
      </p:sp>
      <p:sp>
        <p:nvSpPr>
          <p:cNvPr id="5" name="Rectangle: Rounded Corners 4">
            <a:extLst>
              <a:ext uri="{FF2B5EF4-FFF2-40B4-BE49-F238E27FC236}">
                <a16:creationId xmlns:a16="http://schemas.microsoft.com/office/drawing/2014/main" id="{536BEB9C-9E1D-186D-A9D4-8094C45EF775}"/>
              </a:ext>
            </a:extLst>
          </p:cNvPr>
          <p:cNvSpPr/>
          <p:nvPr/>
        </p:nvSpPr>
        <p:spPr>
          <a:xfrm>
            <a:off x="665582" y="280384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Reviewing more frequently would introduce additional workloads for DNOs</a:t>
            </a:r>
            <a:endParaRPr lang="en-GB" sz="1600" dirty="0">
              <a:latin typeface="Calibri" panose="020F0502020204030204" pitchFamily="34" charset="0"/>
              <a:cs typeface="Calibri" panose="020F0502020204030204" pitchFamily="34" charset="0"/>
            </a:endParaRPr>
          </a:p>
        </p:txBody>
      </p:sp>
      <p:sp>
        <p:nvSpPr>
          <p:cNvPr id="8" name="Rectangle: Rounded Corners 7">
            <a:extLst>
              <a:ext uri="{FF2B5EF4-FFF2-40B4-BE49-F238E27FC236}">
                <a16:creationId xmlns:a16="http://schemas.microsoft.com/office/drawing/2014/main" id="{51918356-7DBC-035D-1D88-71C0E547E79F}"/>
              </a:ext>
            </a:extLst>
          </p:cNvPr>
          <p:cNvSpPr/>
          <p:nvPr/>
        </p:nvSpPr>
        <p:spPr>
          <a:xfrm>
            <a:off x="9511005" y="280384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More frequently, as u</a:t>
            </a:r>
            <a:r>
              <a:rPr lang="en-GB" sz="1600" dirty="0">
                <a:effectLst/>
                <a:latin typeface="Calibri" panose="020F0502020204030204" pitchFamily="34" charset="0"/>
                <a:ea typeface="Calibri" panose="020F0502020204030204" pitchFamily="34" charset="0"/>
                <a:cs typeface="Calibri" panose="020F0502020204030204" pitchFamily="34" charset="0"/>
              </a:rPr>
              <a:t>tilisation patterns may change a lot over a short period</a:t>
            </a:r>
            <a:endParaRPr lang="en-GB" sz="1600" dirty="0">
              <a:latin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42F28E60-F21D-E14B-8162-8D4DB154686E}"/>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20" name="Rectangle: Rounded Corners 19">
            <a:extLst>
              <a:ext uri="{FF2B5EF4-FFF2-40B4-BE49-F238E27FC236}">
                <a16:creationId xmlns:a16="http://schemas.microsoft.com/office/drawing/2014/main" id="{A26497AC-C25B-A7C5-6305-EF4BA22B9B7A}"/>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21" name="Rectangle: Rounded Corners 20">
            <a:extLst>
              <a:ext uri="{FF2B5EF4-FFF2-40B4-BE49-F238E27FC236}">
                <a16:creationId xmlns:a16="http://schemas.microsoft.com/office/drawing/2014/main" id="{12DFAA21-DB2D-BF0C-3752-FBFFBAB207B9}"/>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2" name="Rectangle: Rounded Corners 21">
            <a:extLst>
              <a:ext uri="{FF2B5EF4-FFF2-40B4-BE49-F238E27FC236}">
                <a16:creationId xmlns:a16="http://schemas.microsoft.com/office/drawing/2014/main" id="{83BBCC68-CCB5-B40E-FEC0-6AA6188337F9}"/>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3" name="TextBox 2">
            <a:extLst>
              <a:ext uri="{FF2B5EF4-FFF2-40B4-BE49-F238E27FC236}">
                <a16:creationId xmlns:a16="http://schemas.microsoft.com/office/drawing/2014/main" id="{25DAC8A5-7651-0D12-6B6D-09898973DAC9}"/>
              </a:ext>
            </a:extLst>
          </p:cNvPr>
          <p:cNvSpPr txBox="1"/>
          <p:nvPr/>
        </p:nvSpPr>
        <p:spPr>
          <a:xfrm>
            <a:off x="254000" y="6007100"/>
            <a:ext cx="4572000" cy="646331"/>
          </a:xfrm>
          <a:prstGeom prst="rect">
            <a:avLst/>
          </a:prstGeom>
          <a:noFill/>
        </p:spPr>
        <p:txBody>
          <a:bodyPr wrap="square" rtlCol="0">
            <a:spAutoFit/>
          </a:bodyPr>
          <a:lstStyle/>
          <a:p>
            <a:r>
              <a:rPr lang="en-GB" dirty="0"/>
              <a:t>Difficult for businesses to plan if lots of band movements, lack of stability.</a:t>
            </a:r>
          </a:p>
        </p:txBody>
      </p:sp>
      <p:sp>
        <p:nvSpPr>
          <p:cNvPr id="9" name="TextBox 8">
            <a:extLst>
              <a:ext uri="{FF2B5EF4-FFF2-40B4-BE49-F238E27FC236}">
                <a16:creationId xmlns:a16="http://schemas.microsoft.com/office/drawing/2014/main" id="{03D1AE73-B516-B145-388E-9FA74024659D}"/>
              </a:ext>
            </a:extLst>
          </p:cNvPr>
          <p:cNvSpPr txBox="1"/>
          <p:nvPr/>
        </p:nvSpPr>
        <p:spPr>
          <a:xfrm>
            <a:off x="7493000" y="5918200"/>
            <a:ext cx="4572000" cy="738664"/>
          </a:xfrm>
          <a:prstGeom prst="rect">
            <a:avLst/>
          </a:prstGeom>
          <a:noFill/>
        </p:spPr>
        <p:txBody>
          <a:bodyPr wrap="square" rtlCol="0">
            <a:spAutoFit/>
          </a:bodyPr>
          <a:lstStyle/>
          <a:p>
            <a:r>
              <a:rPr lang="en-GB" sz="1400" dirty="0"/>
              <a:t>Non-final demand sites remain so unless they advise no longer non-final demand. There is a DNO right to audit. No need to reapply, have it unless declare no longer NFD.</a:t>
            </a:r>
          </a:p>
        </p:txBody>
      </p:sp>
      <p:sp>
        <p:nvSpPr>
          <p:cNvPr id="13" name="TextBox 12">
            <a:extLst>
              <a:ext uri="{FF2B5EF4-FFF2-40B4-BE49-F238E27FC236}">
                <a16:creationId xmlns:a16="http://schemas.microsoft.com/office/drawing/2014/main" id="{E5929725-99D6-7D6D-D7D0-14A4126A9CE3}"/>
              </a:ext>
            </a:extLst>
          </p:cNvPr>
          <p:cNvSpPr txBox="1"/>
          <p:nvPr/>
        </p:nvSpPr>
        <p:spPr>
          <a:xfrm>
            <a:off x="7493000" y="127000"/>
            <a:ext cx="4457700" cy="738664"/>
          </a:xfrm>
          <a:prstGeom prst="rect">
            <a:avLst/>
          </a:prstGeom>
          <a:noFill/>
        </p:spPr>
        <p:txBody>
          <a:bodyPr wrap="square" rtlCol="0">
            <a:spAutoFit/>
          </a:bodyPr>
          <a:lstStyle/>
          <a:p>
            <a:r>
              <a:rPr lang="en-GB" sz="1400" dirty="0"/>
              <a:t>Need to consider when the reassessment would be done, as this process is done very early. Timing could affect the assessment, as the profile could change.</a:t>
            </a:r>
          </a:p>
        </p:txBody>
      </p:sp>
      <p:sp>
        <p:nvSpPr>
          <p:cNvPr id="14" name="TextBox 13">
            <a:extLst>
              <a:ext uri="{FF2B5EF4-FFF2-40B4-BE49-F238E27FC236}">
                <a16:creationId xmlns:a16="http://schemas.microsoft.com/office/drawing/2014/main" id="{9277488C-BCA4-2775-F2A2-D1AD1FA96BB3}"/>
              </a:ext>
            </a:extLst>
          </p:cNvPr>
          <p:cNvSpPr txBox="1"/>
          <p:nvPr/>
        </p:nvSpPr>
        <p:spPr>
          <a:xfrm>
            <a:off x="1598640" y="127000"/>
            <a:ext cx="3489652" cy="738664"/>
          </a:xfrm>
          <a:prstGeom prst="rect">
            <a:avLst/>
          </a:prstGeom>
          <a:noFill/>
        </p:spPr>
        <p:txBody>
          <a:bodyPr wrap="square" rtlCol="0">
            <a:spAutoFit/>
          </a:bodyPr>
          <a:lstStyle/>
          <a:p>
            <a:r>
              <a:rPr lang="en-GB" sz="1400" dirty="0"/>
              <a:t>Question did not allow for “less frequently”, including at any time or at DNO discretion.</a:t>
            </a:r>
          </a:p>
        </p:txBody>
      </p:sp>
      <p:sp>
        <p:nvSpPr>
          <p:cNvPr id="15" name="TextBox 14">
            <a:extLst>
              <a:ext uri="{FF2B5EF4-FFF2-40B4-BE49-F238E27FC236}">
                <a16:creationId xmlns:a16="http://schemas.microsoft.com/office/drawing/2014/main" id="{D27B69C3-2985-166E-884E-AED37E5E943A}"/>
              </a:ext>
            </a:extLst>
          </p:cNvPr>
          <p:cNvSpPr txBox="1"/>
          <p:nvPr/>
        </p:nvSpPr>
        <p:spPr>
          <a:xfrm>
            <a:off x="10582209" y="1147664"/>
            <a:ext cx="1431991"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dirty="0"/>
              <a:t>Every price control as a minimum</a:t>
            </a:r>
          </a:p>
        </p:txBody>
      </p:sp>
    </p:spTree>
    <p:extLst>
      <p:ext uri="{BB962C8B-B14F-4D97-AF65-F5344CB8AC3E}">
        <p14:creationId xmlns:p14="http://schemas.microsoft.com/office/powerpoint/2010/main" val="1734813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ffectLst/>
                <a:latin typeface="Calibri" panose="020F0502020204030204" pitchFamily="34" charset="0"/>
                <a:ea typeface="Calibri" panose="020F0502020204030204" pitchFamily="34" charset="0"/>
                <a:cs typeface="Calibri" panose="020F0502020204030204" pitchFamily="34" charset="0"/>
              </a:rPr>
              <a:t>If the review is performed at the price control period, should customers have to reapply, or should they retain their HCULU eligibility status?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S</a:t>
            </a:r>
            <a:r>
              <a:rPr lang="en-GB" sz="1600" dirty="0">
                <a:effectLst/>
                <a:latin typeface="Calibri" panose="020F0502020204030204" pitchFamily="34" charset="0"/>
                <a:ea typeface="Calibri" panose="020F0502020204030204" pitchFamily="34" charset="0"/>
                <a:cs typeface="Calibri" panose="020F0502020204030204" pitchFamily="34" charset="0"/>
              </a:rPr>
              <a:t>hould reapply to prove the situation hasn’t changed</a:t>
            </a:r>
            <a:endParaRPr lang="en-GB" sz="16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T</a:t>
            </a:r>
            <a:r>
              <a:rPr lang="en-GB" sz="1600" dirty="0">
                <a:effectLst/>
                <a:latin typeface="Calibri" panose="020F0502020204030204" pitchFamily="34" charset="0"/>
                <a:ea typeface="Calibri" panose="020F0502020204030204" pitchFamily="34" charset="0"/>
                <a:cs typeface="Calibri" panose="020F0502020204030204" pitchFamily="34" charset="0"/>
              </a:rPr>
              <a:t>he analysis performed by DNOs would already determine if this is the case</a:t>
            </a:r>
            <a:endParaRPr lang="en-GB" sz="16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R</a:t>
            </a:r>
            <a:r>
              <a:rPr lang="en-GB" sz="1600" dirty="0">
                <a:effectLst/>
                <a:latin typeface="Calibri" panose="020F0502020204030204" pitchFamily="34" charset="0"/>
                <a:ea typeface="Calibri" panose="020F0502020204030204" pitchFamily="34" charset="0"/>
                <a:cs typeface="Calibri" panose="020F0502020204030204" pitchFamily="34" charset="0"/>
              </a:rPr>
              <a:t>educe levels of bureaucracy for both customers and DNOs</a:t>
            </a:r>
            <a:endParaRPr lang="en-GB" sz="16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Review </a:t>
            </a:r>
            <a:r>
              <a:rPr lang="en-GB" sz="1600" dirty="0">
                <a:effectLst/>
                <a:latin typeface="Calibri" panose="020F0502020204030204" pitchFamily="34" charset="0"/>
                <a:ea typeface="Calibri" panose="020F0502020204030204" pitchFamily="34" charset="0"/>
                <a:cs typeface="Calibri" panose="020F0502020204030204" pitchFamily="34" charset="0"/>
              </a:rPr>
              <a:t>prior to the price control period</a:t>
            </a:r>
            <a:endParaRPr lang="en-GB" sz="16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in favour of eligible customers retaining the status</a:t>
            </a:r>
          </a:p>
          <a:p>
            <a:pPr algn="ctr"/>
            <a:r>
              <a:rPr lang="en-GB" sz="1600" dirty="0">
                <a:latin typeface="Calibri" panose="020F0502020204030204" pitchFamily="34" charset="0"/>
                <a:cs typeface="Calibri" panose="020F0502020204030204" pitchFamily="34" charset="0"/>
              </a:rPr>
              <a:t>(5 to 4 in favour)</a:t>
            </a:r>
          </a:p>
        </p:txBody>
      </p:sp>
      <p:sp>
        <p:nvSpPr>
          <p:cNvPr id="2" name="Rectangle: Rounded Corners 1">
            <a:extLst>
              <a:ext uri="{FF2B5EF4-FFF2-40B4-BE49-F238E27FC236}">
                <a16:creationId xmlns:a16="http://schemas.microsoft.com/office/drawing/2014/main" id="{20669F85-DBAE-2EC8-3EE6-C6F149E47EA7}"/>
              </a:ext>
            </a:extLst>
          </p:cNvPr>
          <p:cNvSpPr/>
          <p:nvPr/>
        </p:nvSpPr>
        <p:spPr>
          <a:xfrm>
            <a:off x="665585" y="281006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Treat in line with non-final demand sites which resubmit a declaration at this point</a:t>
            </a:r>
            <a:endParaRPr lang="en-GB" sz="1600" dirty="0">
              <a:latin typeface="Calibri" panose="020F0502020204030204" pitchFamily="34" charset="0"/>
              <a:cs typeface="Calibri" panose="020F0502020204030204" pitchFamily="34" charset="0"/>
            </a:endParaRPr>
          </a:p>
        </p:txBody>
      </p:sp>
      <p:sp>
        <p:nvSpPr>
          <p:cNvPr id="3" name="Rectangle: Rounded Corners 2">
            <a:extLst>
              <a:ext uri="{FF2B5EF4-FFF2-40B4-BE49-F238E27FC236}">
                <a16:creationId xmlns:a16="http://schemas.microsoft.com/office/drawing/2014/main" id="{F0FDE01D-1DE8-E78A-93FB-3FC90009BF23}"/>
              </a:ext>
            </a:extLst>
          </p:cNvPr>
          <p:cNvSpPr/>
          <p:nvPr/>
        </p:nvSpPr>
        <p:spPr>
          <a:xfrm>
            <a:off x="9511002" y="2803849"/>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Review periods and obligations need to be clearly defined in the legal text</a:t>
            </a:r>
            <a:endParaRPr lang="en-GB" sz="1600" dirty="0">
              <a:latin typeface="Calibri" panose="020F0502020204030204" pitchFamily="34" charset="0"/>
              <a:cs typeface="Calibri" panose="020F0502020204030204" pitchFamily="34" charset="0"/>
            </a:endParaRPr>
          </a:p>
        </p:txBody>
      </p:sp>
      <p:sp>
        <p:nvSpPr>
          <p:cNvPr id="8" name="Rectangle: Rounded Corners 7">
            <a:extLst>
              <a:ext uri="{FF2B5EF4-FFF2-40B4-BE49-F238E27FC236}">
                <a16:creationId xmlns:a16="http://schemas.microsoft.com/office/drawing/2014/main" id="{4A42946B-DC6A-D4F0-B9B3-A1B94B7B15FA}"/>
              </a:ext>
            </a:extLst>
          </p:cNvPr>
          <p:cNvSpPr/>
          <p:nvPr/>
        </p:nvSpPr>
        <p:spPr>
          <a:xfrm>
            <a:off x="4005942" y="524069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End customers would not know when they need to reapply </a:t>
            </a:r>
            <a:endParaRPr lang="en-GB" sz="1600" dirty="0">
              <a:latin typeface="Calibri" panose="020F0502020204030204" pitchFamily="34" charset="0"/>
              <a:cs typeface="Calibri" panose="020F0502020204030204" pitchFamily="34" charset="0"/>
            </a:endParaRPr>
          </a:p>
        </p:txBody>
      </p:sp>
      <p:sp>
        <p:nvSpPr>
          <p:cNvPr id="9" name="Rectangle: Rounded Corners 8">
            <a:extLst>
              <a:ext uri="{FF2B5EF4-FFF2-40B4-BE49-F238E27FC236}">
                <a16:creationId xmlns:a16="http://schemas.microsoft.com/office/drawing/2014/main" id="{9040B66E-FC40-4C60-B28A-88E62844E953}"/>
              </a:ext>
            </a:extLst>
          </p:cNvPr>
          <p:cNvSpPr/>
          <p:nvPr/>
        </p:nvSpPr>
        <p:spPr>
          <a:xfrm>
            <a:off x="6170643" y="524069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Customers are </a:t>
            </a:r>
            <a:r>
              <a:rPr lang="en-GB" sz="1600" dirty="0">
                <a:effectLst/>
                <a:latin typeface="Calibri" panose="020F0502020204030204" pitchFamily="34" charset="0"/>
                <a:ea typeface="Calibri" panose="020F0502020204030204" pitchFamily="34" charset="0"/>
                <a:cs typeface="Calibri" panose="020F0502020204030204" pitchFamily="34" charset="0"/>
              </a:rPr>
              <a:t>not obliged to meet dates for reapplying in the DCUSA as they’re not Parties</a:t>
            </a:r>
            <a:endParaRPr lang="en-GB" sz="1600" dirty="0">
              <a:latin typeface="Calibri" panose="020F0502020204030204" pitchFamily="34" charset="0"/>
              <a:cs typeface="Calibri" panose="020F0502020204030204" pitchFamily="34" charset="0"/>
            </a:endParaRPr>
          </a:p>
        </p:txBody>
      </p:sp>
      <p:sp>
        <p:nvSpPr>
          <p:cNvPr id="20" name="Rectangle: Rounded Corners 19">
            <a:extLst>
              <a:ext uri="{FF2B5EF4-FFF2-40B4-BE49-F238E27FC236}">
                <a16:creationId xmlns:a16="http://schemas.microsoft.com/office/drawing/2014/main" id="{3005CB19-A288-15A3-1ECB-7F79F9A39B7B}"/>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21" name="Rectangle: Rounded Corners 20">
            <a:extLst>
              <a:ext uri="{FF2B5EF4-FFF2-40B4-BE49-F238E27FC236}">
                <a16:creationId xmlns:a16="http://schemas.microsoft.com/office/drawing/2014/main" id="{4D517ED6-C9E1-1455-CC9A-4D621D67C7B8}"/>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22" name="Rectangle: Rounded Corners 21">
            <a:extLst>
              <a:ext uri="{FF2B5EF4-FFF2-40B4-BE49-F238E27FC236}">
                <a16:creationId xmlns:a16="http://schemas.microsoft.com/office/drawing/2014/main" id="{CF7EF270-FF9E-58C3-663D-1360E9B00AA5}"/>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23" name="Rectangle: Rounded Corners 22">
            <a:extLst>
              <a:ext uri="{FF2B5EF4-FFF2-40B4-BE49-F238E27FC236}">
                <a16:creationId xmlns:a16="http://schemas.microsoft.com/office/drawing/2014/main" id="{A013A325-1BC4-B0F1-56AF-6386B3519D45}"/>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5" name="TextBox 4">
            <a:extLst>
              <a:ext uri="{FF2B5EF4-FFF2-40B4-BE49-F238E27FC236}">
                <a16:creationId xmlns:a16="http://schemas.microsoft.com/office/drawing/2014/main" id="{60FA2532-5C63-526B-791F-7F5724C7E863}"/>
              </a:ext>
            </a:extLst>
          </p:cNvPr>
          <p:cNvSpPr txBox="1"/>
          <p:nvPr/>
        </p:nvSpPr>
        <p:spPr>
          <a:xfrm>
            <a:off x="2680997" y="2435549"/>
            <a:ext cx="1632855" cy="1815882"/>
          </a:xfrm>
          <a:prstGeom prst="rect">
            <a:avLst/>
          </a:prstGeom>
          <a:noFill/>
        </p:spPr>
        <p:txBody>
          <a:bodyPr wrap="square" rtlCol="0">
            <a:spAutoFit/>
          </a:bodyPr>
          <a:lstStyle/>
          <a:p>
            <a:r>
              <a:rPr lang="en-GB" sz="1400" dirty="0"/>
              <a:t>Customers do not resubmit, it’s for life unless a change of declaration. Sites are required to notify if no longer NFD.</a:t>
            </a:r>
          </a:p>
        </p:txBody>
      </p:sp>
      <p:sp>
        <p:nvSpPr>
          <p:cNvPr id="13" name="TextBox 12">
            <a:extLst>
              <a:ext uri="{FF2B5EF4-FFF2-40B4-BE49-F238E27FC236}">
                <a16:creationId xmlns:a16="http://schemas.microsoft.com/office/drawing/2014/main" id="{2F92FFE3-622E-86D7-1526-291B7D6D058E}"/>
              </a:ext>
            </a:extLst>
          </p:cNvPr>
          <p:cNvSpPr txBox="1"/>
          <p:nvPr/>
        </p:nvSpPr>
        <p:spPr>
          <a:xfrm>
            <a:off x="0" y="4615543"/>
            <a:ext cx="1673289" cy="2246769"/>
          </a:xfrm>
          <a:prstGeom prst="rect">
            <a:avLst/>
          </a:prstGeom>
          <a:noFill/>
        </p:spPr>
        <p:txBody>
          <a:bodyPr wrap="square" rtlCol="0">
            <a:spAutoFit/>
          </a:bodyPr>
          <a:lstStyle/>
          <a:p>
            <a:r>
              <a:rPr lang="en-GB" sz="1400" dirty="0"/>
              <a:t>If going down the NFD route, would need to copy across the NFD parts around declaration, consequences for false declarations, changing status, etc.</a:t>
            </a:r>
          </a:p>
        </p:txBody>
      </p:sp>
      <p:sp>
        <p:nvSpPr>
          <p:cNvPr id="14" name="TextBox 13">
            <a:extLst>
              <a:ext uri="{FF2B5EF4-FFF2-40B4-BE49-F238E27FC236}">
                <a16:creationId xmlns:a16="http://schemas.microsoft.com/office/drawing/2014/main" id="{0CF23BDE-CBC6-70C5-9D0B-DF26FD435D9F}"/>
              </a:ext>
            </a:extLst>
          </p:cNvPr>
          <p:cNvSpPr txBox="1"/>
          <p:nvPr/>
        </p:nvSpPr>
        <p:spPr>
          <a:xfrm>
            <a:off x="27987" y="1446286"/>
            <a:ext cx="1570653" cy="1384995"/>
          </a:xfrm>
          <a:prstGeom prst="rect">
            <a:avLst/>
          </a:prstGeom>
          <a:noFill/>
        </p:spPr>
        <p:txBody>
          <a:bodyPr wrap="square" rtlCol="0">
            <a:spAutoFit/>
          </a:bodyPr>
          <a:lstStyle/>
          <a:p>
            <a:r>
              <a:rPr lang="en-GB" sz="1400" dirty="0"/>
              <a:t>Unlike NFD, this is data based and the DNO could reassess in the future based on data.</a:t>
            </a:r>
          </a:p>
        </p:txBody>
      </p:sp>
      <p:sp>
        <p:nvSpPr>
          <p:cNvPr id="16" name="TextBox 15">
            <a:extLst>
              <a:ext uri="{FF2B5EF4-FFF2-40B4-BE49-F238E27FC236}">
                <a16:creationId xmlns:a16="http://schemas.microsoft.com/office/drawing/2014/main" id="{FF2B668D-A6D1-5F64-46E3-D02819E8432C}"/>
              </a:ext>
            </a:extLst>
          </p:cNvPr>
          <p:cNvSpPr txBox="1"/>
          <p:nvPr/>
        </p:nvSpPr>
        <p:spPr>
          <a:xfrm>
            <a:off x="7302501" y="114300"/>
            <a:ext cx="4622800" cy="738664"/>
          </a:xfrm>
          <a:prstGeom prst="rect">
            <a:avLst/>
          </a:prstGeom>
          <a:ln/>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sz="1400" dirty="0"/>
              <a:t>Declare up front, analysis being done, retain status with a requirement to declare if there are changes, with DNO powers to review at any time.</a:t>
            </a:r>
          </a:p>
        </p:txBody>
      </p:sp>
      <p:sp>
        <p:nvSpPr>
          <p:cNvPr id="17" name="TextBox 16">
            <a:extLst>
              <a:ext uri="{FF2B5EF4-FFF2-40B4-BE49-F238E27FC236}">
                <a16:creationId xmlns:a16="http://schemas.microsoft.com/office/drawing/2014/main" id="{6BE4CE6F-4C12-0975-63D3-1513EB3AE758}"/>
              </a:ext>
            </a:extLst>
          </p:cNvPr>
          <p:cNvSpPr txBox="1"/>
          <p:nvPr/>
        </p:nvSpPr>
        <p:spPr>
          <a:xfrm>
            <a:off x="10518709" y="992155"/>
            <a:ext cx="1570653" cy="307777"/>
          </a:xfrm>
          <a:prstGeom prst="rect">
            <a:avLst/>
          </a:prstGeom>
          <a:noFill/>
        </p:spPr>
        <p:txBody>
          <a:bodyPr wrap="square" rtlCol="0">
            <a:spAutoFit/>
          </a:bodyPr>
          <a:lstStyle/>
          <a:p>
            <a:endParaRPr lang="en-GB" sz="1400" dirty="0"/>
          </a:p>
        </p:txBody>
      </p:sp>
      <p:sp>
        <p:nvSpPr>
          <p:cNvPr id="18" name="TextBox 17">
            <a:extLst>
              <a:ext uri="{FF2B5EF4-FFF2-40B4-BE49-F238E27FC236}">
                <a16:creationId xmlns:a16="http://schemas.microsoft.com/office/drawing/2014/main" id="{4FF4AC3A-FE16-9449-FA6A-2B4DA0EB1BE8}"/>
              </a:ext>
            </a:extLst>
          </p:cNvPr>
          <p:cNvSpPr txBox="1"/>
          <p:nvPr/>
        </p:nvSpPr>
        <p:spPr>
          <a:xfrm>
            <a:off x="10629900" y="992155"/>
            <a:ext cx="1459462" cy="1169551"/>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sz="1400" dirty="0"/>
              <a:t>DNO would reassess based on data for each price control period</a:t>
            </a:r>
          </a:p>
        </p:txBody>
      </p:sp>
    </p:spTree>
    <p:extLst>
      <p:ext uri="{BB962C8B-B14F-4D97-AF65-F5344CB8AC3E}">
        <p14:creationId xmlns:p14="http://schemas.microsoft.com/office/powerpoint/2010/main" val="1075632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Calibri" panose="020F0502020204030204" pitchFamily="34" charset="0"/>
              </a:rPr>
              <a:t>If the review is more frequent, do you agree that customers who are no longer eligible for HCULU status should be allocated to their previous charging band?</a:t>
            </a:r>
            <a:endParaRPr lang="en-GB"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Needs to be communicated to the Supplier to communicate it to the Customer</a:t>
            </a:r>
            <a:endParaRPr lang="en-GB" sz="14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Unanimous agreement to return the site to the previous band</a:t>
            </a:r>
          </a:p>
        </p:txBody>
      </p:sp>
      <p:sp>
        <p:nvSpPr>
          <p:cNvPr id="15" name="Rectangle: Rounded Corners 14">
            <a:extLst>
              <a:ext uri="{FF2B5EF4-FFF2-40B4-BE49-F238E27FC236}">
                <a16:creationId xmlns:a16="http://schemas.microsoft.com/office/drawing/2014/main" id="{B4522E03-41FA-1E8D-AD5A-116310F7024D}"/>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A27186C4-B8B3-A63C-45B0-44C8B6B5C1B1}"/>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718A3B5D-5B65-9B04-84E1-2A8B3E1940D0}"/>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AE278459-1262-FFD7-C2F8-FFA778A8CC6E}"/>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2" name="TextBox 1">
            <a:extLst>
              <a:ext uri="{FF2B5EF4-FFF2-40B4-BE49-F238E27FC236}">
                <a16:creationId xmlns:a16="http://schemas.microsoft.com/office/drawing/2014/main" id="{9B132140-6030-8876-1143-038E4C8AF2FB}"/>
              </a:ext>
            </a:extLst>
          </p:cNvPr>
          <p:cNvSpPr txBox="1"/>
          <p:nvPr/>
        </p:nvSpPr>
        <p:spPr>
          <a:xfrm>
            <a:off x="495300" y="2374900"/>
            <a:ext cx="2908300" cy="92333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dirty="0"/>
              <a:t>It will not be more frequently than at price control.</a:t>
            </a:r>
          </a:p>
        </p:txBody>
      </p:sp>
      <p:sp>
        <p:nvSpPr>
          <p:cNvPr id="3" name="TextBox 2">
            <a:extLst>
              <a:ext uri="{FF2B5EF4-FFF2-40B4-BE49-F238E27FC236}">
                <a16:creationId xmlns:a16="http://schemas.microsoft.com/office/drawing/2014/main" id="{B0FCDFD9-EADF-6859-DC44-BE503437A103}"/>
              </a:ext>
            </a:extLst>
          </p:cNvPr>
          <p:cNvSpPr txBox="1"/>
          <p:nvPr/>
        </p:nvSpPr>
        <p:spPr>
          <a:xfrm>
            <a:off x="9664700" y="2508339"/>
            <a:ext cx="2387600" cy="1815882"/>
          </a:xfrm>
          <a:prstGeom prst="rect">
            <a:avLst/>
          </a:prstGeom>
          <a:noFill/>
        </p:spPr>
        <p:txBody>
          <a:bodyPr wrap="square" rtlCol="0">
            <a:spAutoFit/>
          </a:bodyPr>
          <a:lstStyle/>
          <a:p>
            <a:r>
              <a:rPr lang="en-GB" sz="1400" dirty="0"/>
              <a:t>DNO may no longer hold up-to-date contact details, so needs to be a route to inform the customer of the change. A lack of communication means a customer's charges increase without an explanation as to why.</a:t>
            </a:r>
          </a:p>
        </p:txBody>
      </p:sp>
    </p:spTree>
    <p:extLst>
      <p:ext uri="{BB962C8B-B14F-4D97-AF65-F5344CB8AC3E}">
        <p14:creationId xmlns:p14="http://schemas.microsoft.com/office/powerpoint/2010/main" val="3224195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ffectLst/>
                <a:latin typeface="Calibri" panose="020F0502020204030204" pitchFamily="34" charset="0"/>
                <a:ea typeface="Calibri" panose="020F0502020204030204" pitchFamily="34" charset="0"/>
                <a:cs typeface="Calibri" panose="020F0502020204030204" pitchFamily="34" charset="0"/>
              </a:rPr>
              <a:t>Do you agree that the DNOs should have the ability to review sites where their behaviours have changed in a significant way?</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Calibri" panose="020F0502020204030204" pitchFamily="34" charset="0"/>
              </a:rPr>
              <a:t>Discretion could lead to unfairness whereby only some sites are reviewed and re-banded</a:t>
            </a:r>
            <a:endParaRPr lang="en-GB" sz="1600" dirty="0">
              <a:latin typeface="Calibri" panose="020F0502020204030204" pitchFamily="34" charset="0"/>
              <a:cs typeface="Calibri" panose="020F0502020204030204" pitchFamily="34" charset="0"/>
            </a:endParaRP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We will be able to analyse the data but not be able to understand the reason behind them</a:t>
            </a:r>
            <a:endParaRPr lang="en-GB" sz="16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W</a:t>
            </a:r>
            <a:r>
              <a:rPr lang="en-GB" sz="1600" dirty="0">
                <a:effectLst/>
                <a:latin typeface="Calibri" panose="020F0502020204030204" pitchFamily="34" charset="0"/>
                <a:ea typeface="Calibri" panose="020F0502020204030204" pitchFamily="34" charset="0"/>
                <a:cs typeface="Calibri" panose="020F0502020204030204" pitchFamily="34" charset="0"/>
              </a:rPr>
              <a:t>ould be in line with the practice for re-assessing non-final demand sites </a:t>
            </a:r>
            <a:endParaRPr lang="en-GB" sz="16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in favour</a:t>
            </a:r>
          </a:p>
          <a:p>
            <a:pPr algn="ctr"/>
            <a:r>
              <a:rPr lang="en-GB" sz="1600" dirty="0">
                <a:latin typeface="Calibri" panose="020F0502020204030204" pitchFamily="34" charset="0"/>
                <a:cs typeface="Calibri" panose="020F0502020204030204" pitchFamily="34" charset="0"/>
              </a:rPr>
              <a:t>(9 to 0, 1 abstain)</a:t>
            </a:r>
          </a:p>
        </p:txBody>
      </p:sp>
      <p:sp>
        <p:nvSpPr>
          <p:cNvPr id="16" name="Rectangle: Rounded Corners 15">
            <a:extLst>
              <a:ext uri="{FF2B5EF4-FFF2-40B4-BE49-F238E27FC236}">
                <a16:creationId xmlns:a16="http://schemas.microsoft.com/office/drawing/2014/main" id="{541ACF5C-2CFF-DAC3-CED6-79178468C19B}"/>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7" name="Rectangle: Rounded Corners 16">
            <a:extLst>
              <a:ext uri="{FF2B5EF4-FFF2-40B4-BE49-F238E27FC236}">
                <a16:creationId xmlns:a16="http://schemas.microsoft.com/office/drawing/2014/main" id="{FA5F9874-ED48-BF4C-9C99-F9BC5D3B6141}"/>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8" name="Rectangle: Rounded Corners 17">
            <a:extLst>
              <a:ext uri="{FF2B5EF4-FFF2-40B4-BE49-F238E27FC236}">
                <a16:creationId xmlns:a16="http://schemas.microsoft.com/office/drawing/2014/main" id="{8B19E878-960A-69C2-125E-D748EC4AF42F}"/>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9" name="Rectangle: Rounded Corners 18">
            <a:extLst>
              <a:ext uri="{FF2B5EF4-FFF2-40B4-BE49-F238E27FC236}">
                <a16:creationId xmlns:a16="http://schemas.microsoft.com/office/drawing/2014/main" id="{3342F7DB-776C-C999-7BBD-B16DE8757CF2}"/>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3" name="TextBox 2">
            <a:extLst>
              <a:ext uri="{FF2B5EF4-FFF2-40B4-BE49-F238E27FC236}">
                <a16:creationId xmlns:a16="http://schemas.microsoft.com/office/drawing/2014/main" id="{635A6E51-B1E6-D1E0-DCD5-7BBAC291B556}"/>
              </a:ext>
            </a:extLst>
          </p:cNvPr>
          <p:cNvSpPr txBox="1"/>
          <p:nvPr/>
        </p:nvSpPr>
        <p:spPr>
          <a:xfrm>
            <a:off x="8503297" y="3467100"/>
            <a:ext cx="2939403" cy="1323439"/>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sz="1600" b="1" dirty="0"/>
              <a:t>WG Position</a:t>
            </a:r>
          </a:p>
          <a:p>
            <a:endParaRPr lang="en-GB" sz="1600" dirty="0"/>
          </a:p>
          <a:p>
            <a:r>
              <a:rPr lang="en-GB" sz="1600" dirty="0"/>
              <a:t>DNOs to have the right to review any sites. Not an obligation.</a:t>
            </a:r>
          </a:p>
        </p:txBody>
      </p:sp>
      <p:sp>
        <p:nvSpPr>
          <p:cNvPr id="5" name="TextBox 4">
            <a:extLst>
              <a:ext uri="{FF2B5EF4-FFF2-40B4-BE49-F238E27FC236}">
                <a16:creationId xmlns:a16="http://schemas.microsoft.com/office/drawing/2014/main" id="{9BD7E93E-CC85-832C-8787-AFBBC11623D1}"/>
              </a:ext>
            </a:extLst>
          </p:cNvPr>
          <p:cNvSpPr txBox="1"/>
          <p:nvPr/>
        </p:nvSpPr>
        <p:spPr>
          <a:xfrm>
            <a:off x="273697" y="2336800"/>
            <a:ext cx="3415005" cy="1384995"/>
          </a:xfrm>
          <a:prstGeom prst="rect">
            <a:avLst/>
          </a:prstGeom>
          <a:noFill/>
        </p:spPr>
        <p:txBody>
          <a:bodyPr wrap="square" rtlCol="0">
            <a:spAutoFit/>
          </a:bodyPr>
          <a:lstStyle/>
          <a:p>
            <a:r>
              <a:rPr lang="en-GB" sz="1400" dirty="0"/>
              <a:t>Compromise would be to have the customer reapply at each price control period, and then it is a “right” mid price control period, and that applies a safety net that all customers would be assessed at least once every 5 years.</a:t>
            </a:r>
          </a:p>
        </p:txBody>
      </p:sp>
      <p:sp>
        <p:nvSpPr>
          <p:cNvPr id="8" name="TextBox 7">
            <a:extLst>
              <a:ext uri="{FF2B5EF4-FFF2-40B4-BE49-F238E27FC236}">
                <a16:creationId xmlns:a16="http://schemas.microsoft.com/office/drawing/2014/main" id="{3A982C5F-C2AC-F3B6-F307-350496B7C23C}"/>
              </a:ext>
            </a:extLst>
          </p:cNvPr>
          <p:cNvSpPr txBox="1"/>
          <p:nvPr/>
        </p:nvSpPr>
        <p:spPr>
          <a:xfrm>
            <a:off x="8503297" y="2336800"/>
            <a:ext cx="3282303" cy="738664"/>
          </a:xfrm>
          <a:prstGeom prst="rect">
            <a:avLst/>
          </a:prstGeom>
          <a:noFill/>
        </p:spPr>
        <p:txBody>
          <a:bodyPr wrap="square" rtlCol="0">
            <a:spAutoFit/>
          </a:bodyPr>
          <a:lstStyle/>
          <a:p>
            <a:r>
              <a:rPr lang="en-GB" sz="1400" dirty="0"/>
              <a:t>This is a protection mechanism to allow DNOs to review sites that significantly change their behaviours. </a:t>
            </a:r>
          </a:p>
        </p:txBody>
      </p:sp>
      <p:sp>
        <p:nvSpPr>
          <p:cNvPr id="9" name="TextBox 8">
            <a:extLst>
              <a:ext uri="{FF2B5EF4-FFF2-40B4-BE49-F238E27FC236}">
                <a16:creationId xmlns:a16="http://schemas.microsoft.com/office/drawing/2014/main" id="{821FBC17-1A0F-BF3B-D996-B4113467B873}"/>
              </a:ext>
            </a:extLst>
          </p:cNvPr>
          <p:cNvSpPr txBox="1"/>
          <p:nvPr/>
        </p:nvSpPr>
        <p:spPr>
          <a:xfrm>
            <a:off x="7086600" y="5015213"/>
            <a:ext cx="5181600" cy="1815882"/>
          </a:xfrm>
          <a:prstGeom prst="rect">
            <a:avLst/>
          </a:prstGeom>
          <a:noFill/>
        </p:spPr>
        <p:txBody>
          <a:bodyPr wrap="square" rtlCol="0">
            <a:spAutoFit/>
          </a:bodyPr>
          <a:lstStyle/>
          <a:p>
            <a:r>
              <a:rPr lang="en-GB" sz="1400" dirty="0"/>
              <a:t>“Significantly” is difficult to define.</a:t>
            </a:r>
          </a:p>
          <a:p>
            <a:endParaRPr lang="en-GB" sz="1400" dirty="0"/>
          </a:p>
          <a:p>
            <a:r>
              <a:rPr lang="en-GB" sz="1400" dirty="0"/>
              <a:t>Could be that customer is checked for 12 months of data at three points in a three-month period, this means a loss of eligibility. (Linked in with the DNOs “right” to review.)</a:t>
            </a:r>
          </a:p>
          <a:p>
            <a:endParaRPr lang="en-GB" sz="1400" dirty="0"/>
          </a:p>
          <a:p>
            <a:r>
              <a:rPr lang="en-GB" sz="1400" dirty="0"/>
              <a:t>What would trigger the check? If DNO goes looking for customers that have dropped out, should they do it for all customers?</a:t>
            </a:r>
          </a:p>
        </p:txBody>
      </p:sp>
      <p:sp>
        <p:nvSpPr>
          <p:cNvPr id="10" name="Rectangle: Rounded Corners 9">
            <a:extLst>
              <a:ext uri="{FF2B5EF4-FFF2-40B4-BE49-F238E27FC236}">
                <a16:creationId xmlns:a16="http://schemas.microsoft.com/office/drawing/2014/main" id="{8BCEE3A2-175F-5E38-BD2A-2AA64E7A392B}"/>
              </a:ext>
            </a:extLst>
          </p:cNvPr>
          <p:cNvSpPr/>
          <p:nvPr/>
        </p:nvSpPr>
        <p:spPr>
          <a:xfrm>
            <a:off x="4748763" y="5435860"/>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Consider what the triggers may be.</a:t>
            </a:r>
            <a:endParaRPr lang="en-GB" sz="1600" dirty="0">
              <a:latin typeface="Calibri" panose="020F0502020204030204" pitchFamily="34" charset="0"/>
              <a:cs typeface="Calibri" panose="020F0502020204030204" pitchFamily="34" charset="0"/>
            </a:endParaRPr>
          </a:p>
        </p:txBody>
      </p:sp>
      <p:sp>
        <p:nvSpPr>
          <p:cNvPr id="2" name="Rectangle: Rounded Corners 1">
            <a:extLst>
              <a:ext uri="{FF2B5EF4-FFF2-40B4-BE49-F238E27FC236}">
                <a16:creationId xmlns:a16="http://schemas.microsoft.com/office/drawing/2014/main" id="{F6A8571C-C833-7816-A6E2-8D7050FA6F6A}"/>
              </a:ext>
            </a:extLst>
          </p:cNvPr>
          <p:cNvSpPr/>
          <p:nvPr/>
        </p:nvSpPr>
        <p:spPr>
          <a:xfrm>
            <a:off x="3911083" y="4501243"/>
            <a:ext cx="2015413" cy="1250302"/>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S</a:t>
            </a:r>
            <a:r>
              <a:rPr lang="en-GB" sz="1600" dirty="0">
                <a:effectLst/>
                <a:latin typeface="Calibri" panose="020F0502020204030204" pitchFamily="34" charset="0"/>
                <a:ea typeface="Calibri" panose="020F0502020204030204" pitchFamily="34" charset="0"/>
                <a:cs typeface="Calibri" panose="020F0502020204030204" pitchFamily="34" charset="0"/>
              </a:rPr>
              <a:t>hould be a right of, rather than an obligation on, DNOs, to reduce admin burdens</a:t>
            </a:r>
            <a:endParaRPr lang="en-GB"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95912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Times New Roman" panose="02020603050405020304" pitchFamily="18" charset="0"/>
              </a:rPr>
              <a:t>Do you agree that customers who change their capacity whilst classed as a HCULU customer will remain on their current band until they are reassessed? </a:t>
            </a:r>
            <a:endParaRPr lang="en-GB" dirty="0"/>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W</a:t>
            </a:r>
            <a:r>
              <a:rPr lang="en-GB" sz="1600" dirty="0">
                <a:effectLst/>
                <a:latin typeface="Calibri" panose="020F0502020204030204" pitchFamily="34" charset="0"/>
                <a:ea typeface="Calibri" panose="020F0502020204030204" pitchFamily="34" charset="0"/>
                <a:cs typeface="Times New Roman" panose="02020603050405020304" pitchFamily="18" charset="0"/>
              </a:rPr>
              <a:t>orks alongside exceptional circumstances and the right for DNOs to review sites </a:t>
            </a:r>
            <a:endParaRPr lang="en-GB" sz="1400" dirty="0"/>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Times New Roman" panose="02020603050405020304" pitchFamily="18" charset="0"/>
              </a:rPr>
              <a:t>Having </a:t>
            </a:r>
            <a:r>
              <a:rPr lang="en-GB" sz="1600" dirty="0">
                <a:effectLst/>
                <a:latin typeface="Calibri" panose="020F0502020204030204" pitchFamily="34" charset="0"/>
                <a:ea typeface="Calibri" panose="020F0502020204030204" pitchFamily="34" charset="0"/>
                <a:cs typeface="Times New Roman" panose="02020603050405020304" pitchFamily="18" charset="0"/>
              </a:rPr>
              <a:t>not applied for ‘exceptional circumstances’, a site remains on the previous band</a:t>
            </a:r>
            <a:endParaRPr lang="en-GB" sz="1400" dirty="0"/>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effectLst/>
                <a:latin typeface="Calibri" panose="020F0502020204030204" pitchFamily="34" charset="0"/>
                <a:ea typeface="Calibri" panose="020F0502020204030204" pitchFamily="34" charset="0"/>
                <a:cs typeface="Times New Roman" panose="02020603050405020304" pitchFamily="18" charset="0"/>
              </a:rPr>
              <a:t>The exceptional circumstances process can still be used if the capacity is changed</a:t>
            </a:r>
            <a:endParaRPr lang="en-GB" sz="1400" dirty="0"/>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952170" y="5331149"/>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Times New Roman" panose="02020603050405020304" pitchFamily="18" charset="0"/>
              </a:rPr>
              <a:t>Capacity changes don’t trigger a review of residual bands under current arrangements </a:t>
            </a:r>
            <a:endParaRPr lang="en-GB" sz="1200" dirty="0"/>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agree with leaving them in their current band</a:t>
            </a:r>
          </a:p>
          <a:p>
            <a:pPr algn="ctr"/>
            <a:r>
              <a:rPr lang="en-GB" sz="1600" dirty="0">
                <a:latin typeface="Calibri" panose="020F0502020204030204" pitchFamily="34" charset="0"/>
                <a:cs typeface="Calibri" panose="020F0502020204030204" pitchFamily="34" charset="0"/>
              </a:rPr>
              <a:t>(7 to 1, 2 abstains)</a:t>
            </a:r>
          </a:p>
        </p:txBody>
      </p:sp>
      <p:sp>
        <p:nvSpPr>
          <p:cNvPr id="15" name="Rectangle: Rounded Corners 14">
            <a:extLst>
              <a:ext uri="{FF2B5EF4-FFF2-40B4-BE49-F238E27FC236}">
                <a16:creationId xmlns:a16="http://schemas.microsoft.com/office/drawing/2014/main" id="{81AD954A-98E4-FAE0-11E6-8CE7837AC389}"/>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6" name="Rectangle: Rounded Corners 15">
            <a:extLst>
              <a:ext uri="{FF2B5EF4-FFF2-40B4-BE49-F238E27FC236}">
                <a16:creationId xmlns:a16="http://schemas.microsoft.com/office/drawing/2014/main" id="{40EACBD7-9E46-B6F4-03FB-3FB70A7D8DFD}"/>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7" name="Rectangle: Rounded Corners 16">
            <a:extLst>
              <a:ext uri="{FF2B5EF4-FFF2-40B4-BE49-F238E27FC236}">
                <a16:creationId xmlns:a16="http://schemas.microsoft.com/office/drawing/2014/main" id="{40FF6F20-8C6E-6A81-893D-86269C2CFDB1}"/>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8" name="Rectangle: Rounded Corners 17">
            <a:extLst>
              <a:ext uri="{FF2B5EF4-FFF2-40B4-BE49-F238E27FC236}">
                <a16:creationId xmlns:a16="http://schemas.microsoft.com/office/drawing/2014/main" id="{35068EF1-5E36-2AB1-E9E1-6E098A6C19DE}"/>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2" name="TextBox 1">
            <a:extLst>
              <a:ext uri="{FF2B5EF4-FFF2-40B4-BE49-F238E27FC236}">
                <a16:creationId xmlns:a16="http://schemas.microsoft.com/office/drawing/2014/main" id="{E83CB1A7-F8AF-0704-0A96-08175085C170}"/>
              </a:ext>
            </a:extLst>
          </p:cNvPr>
          <p:cNvSpPr txBox="1"/>
          <p:nvPr/>
        </p:nvSpPr>
        <p:spPr>
          <a:xfrm>
            <a:off x="4313853" y="4577443"/>
            <a:ext cx="3564294" cy="2308324"/>
          </a:xfrm>
          <a:prstGeom prst="rect">
            <a:avLst/>
          </a:prstGeom>
          <a:noFill/>
        </p:spPr>
        <p:txBody>
          <a:bodyPr wrap="square" rtlCol="0">
            <a:spAutoFit/>
          </a:bodyPr>
          <a:lstStyle/>
          <a:p>
            <a:r>
              <a:rPr lang="en-GB" dirty="0"/>
              <a:t>The DNO has the right to review any site and could do so for these (e.g., a DNO may wish to check a site with a 100% increase in capacity, versus a site that increases this by a less amount), </a:t>
            </a:r>
            <a:r>
              <a:rPr lang="en-GB" u="sng" dirty="0"/>
              <a:t>but it is not to be an automatic trigger and not an obligation.</a:t>
            </a:r>
          </a:p>
        </p:txBody>
      </p:sp>
      <p:sp>
        <p:nvSpPr>
          <p:cNvPr id="5" name="TextBox 4">
            <a:extLst>
              <a:ext uri="{FF2B5EF4-FFF2-40B4-BE49-F238E27FC236}">
                <a16:creationId xmlns:a16="http://schemas.microsoft.com/office/drawing/2014/main" id="{8A48705D-ACE4-3674-D220-BBA8E46AFAED}"/>
              </a:ext>
            </a:extLst>
          </p:cNvPr>
          <p:cNvSpPr txBox="1"/>
          <p:nvPr/>
        </p:nvSpPr>
        <p:spPr>
          <a:xfrm>
            <a:off x="8407400" y="2399522"/>
            <a:ext cx="3564294" cy="2031325"/>
          </a:xfrm>
          <a:prstGeom prst="rect">
            <a:avLst/>
          </a:prstGeom>
          <a:noFill/>
        </p:spPr>
        <p:txBody>
          <a:bodyPr wrap="square" rtlCol="0">
            <a:spAutoFit/>
          </a:bodyPr>
          <a:lstStyle/>
          <a:p>
            <a:r>
              <a:rPr lang="en-GB" dirty="0"/>
              <a:t>Would you have to wait 12 months to see if they are still peaky against their new capacity? The customer could change behaviour in line with the increase and remain peaky (e.g., a flood prevention scheme).</a:t>
            </a:r>
          </a:p>
        </p:txBody>
      </p:sp>
      <p:sp>
        <p:nvSpPr>
          <p:cNvPr id="8" name="TextBox 7">
            <a:extLst>
              <a:ext uri="{FF2B5EF4-FFF2-40B4-BE49-F238E27FC236}">
                <a16:creationId xmlns:a16="http://schemas.microsoft.com/office/drawing/2014/main" id="{2D769559-67ED-5C2C-7F0A-C31E3266B1AF}"/>
              </a:ext>
            </a:extLst>
          </p:cNvPr>
          <p:cNvSpPr txBox="1"/>
          <p:nvPr/>
        </p:nvSpPr>
        <p:spPr>
          <a:xfrm>
            <a:off x="393700" y="2399521"/>
            <a:ext cx="3564294" cy="2585323"/>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dirty="0"/>
              <a:t>WG Position</a:t>
            </a:r>
          </a:p>
          <a:p>
            <a:endParaRPr lang="en-GB" dirty="0"/>
          </a:p>
          <a:p>
            <a:r>
              <a:rPr lang="en-GB" dirty="0"/>
              <a:t>A change in capacity would not trigger or oblige an automatic check.</a:t>
            </a:r>
          </a:p>
          <a:p>
            <a:endParaRPr lang="en-GB" dirty="0"/>
          </a:p>
          <a:p>
            <a:r>
              <a:rPr lang="en-GB" dirty="0"/>
              <a:t>(Note: the DNO has the right to review any site, per the previous decision.)</a:t>
            </a:r>
          </a:p>
        </p:txBody>
      </p:sp>
      <p:sp>
        <p:nvSpPr>
          <p:cNvPr id="9" name="TextBox 8">
            <a:extLst>
              <a:ext uri="{FF2B5EF4-FFF2-40B4-BE49-F238E27FC236}">
                <a16:creationId xmlns:a16="http://schemas.microsoft.com/office/drawing/2014/main" id="{04591BFC-3D69-0629-A56A-30349C4C92BE}"/>
              </a:ext>
            </a:extLst>
          </p:cNvPr>
          <p:cNvSpPr txBox="1"/>
          <p:nvPr/>
        </p:nvSpPr>
        <p:spPr>
          <a:xfrm>
            <a:off x="8204200" y="5956300"/>
            <a:ext cx="3886200" cy="738664"/>
          </a:xfrm>
          <a:prstGeom prst="rect">
            <a:avLst/>
          </a:prstGeom>
          <a:noFill/>
        </p:spPr>
        <p:txBody>
          <a:bodyPr wrap="square" rtlCol="0">
            <a:spAutoFit/>
          </a:bodyPr>
          <a:lstStyle/>
          <a:p>
            <a:r>
              <a:rPr lang="en-GB" sz="1400" dirty="0"/>
              <a:t>Exceptional circumstances are largely customer driven. As written in DCUSA, a DNO could trigger this but in reality, this doesn’t happen.</a:t>
            </a:r>
          </a:p>
        </p:txBody>
      </p:sp>
    </p:spTree>
    <p:extLst>
      <p:ext uri="{BB962C8B-B14F-4D97-AF65-F5344CB8AC3E}">
        <p14:creationId xmlns:p14="http://schemas.microsoft.com/office/powerpoint/2010/main" val="1475543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7CE47154-4D70-907E-4829-B3CA4B158615}"/>
              </a:ext>
            </a:extLst>
          </p:cNvPr>
          <p:cNvSpPr/>
          <p:nvPr/>
        </p:nvSpPr>
        <p:spPr>
          <a:xfrm>
            <a:off x="4313853" y="2551922"/>
            <a:ext cx="3564294" cy="17541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cs typeface="Calibri" panose="020F0502020204030204" pitchFamily="34" charset="0"/>
              </a:rPr>
              <a:t>Should customers be limited in how many times they can apply for HCULU status over a given period, and if so, what should the limit and period be? </a:t>
            </a:r>
            <a:endParaRPr lang="en-GB" dirty="0">
              <a:latin typeface="Calibri" panose="020F0502020204030204" pitchFamily="34" charset="0"/>
              <a:cs typeface="Calibri" panose="020F0502020204030204" pitchFamily="34" charset="0"/>
            </a:endParaRPr>
          </a:p>
        </p:txBody>
      </p:sp>
      <p:sp>
        <p:nvSpPr>
          <p:cNvPr id="6" name="Rectangle: Rounded Corners 5">
            <a:extLst>
              <a:ext uri="{FF2B5EF4-FFF2-40B4-BE49-F238E27FC236}">
                <a16:creationId xmlns:a16="http://schemas.microsoft.com/office/drawing/2014/main" id="{41B225E9-4398-B6C3-F077-8D11AAF9AC63}"/>
              </a:ext>
            </a:extLst>
          </p:cNvPr>
          <p:cNvSpPr/>
          <p:nvPr/>
        </p:nvSpPr>
        <p:spPr>
          <a:xfrm>
            <a:off x="1673290"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cs typeface="Calibri" panose="020F0502020204030204" pitchFamily="34" charset="0"/>
              </a:rPr>
              <a:t>Administrative burden on DNOs</a:t>
            </a:r>
          </a:p>
        </p:txBody>
      </p:sp>
      <p:sp>
        <p:nvSpPr>
          <p:cNvPr id="7" name="Rectangle: Rounded Corners 6">
            <a:extLst>
              <a:ext uri="{FF2B5EF4-FFF2-40B4-BE49-F238E27FC236}">
                <a16:creationId xmlns:a16="http://schemas.microsoft.com/office/drawing/2014/main" id="{8CDBCA16-406A-E3A3-CB68-09AF1B1FBDB9}"/>
              </a:ext>
            </a:extLst>
          </p:cNvPr>
          <p:cNvSpPr/>
          <p:nvPr/>
        </p:nvSpPr>
        <p:spPr>
          <a:xfrm>
            <a:off x="8503297" y="992155"/>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A</a:t>
            </a:r>
            <a:r>
              <a:rPr lang="en-GB" sz="1600" dirty="0">
                <a:effectLst/>
                <a:latin typeface="Calibri" panose="020F0502020204030204" pitchFamily="34" charset="0"/>
                <a:ea typeface="Calibri" panose="020F0502020204030204" pitchFamily="34" charset="0"/>
                <a:cs typeface="Calibri" panose="020F0502020204030204" pitchFamily="34" charset="0"/>
              </a:rPr>
              <a:t>dministration costs associated with each application </a:t>
            </a:r>
            <a:endParaRPr lang="en-GB" sz="1400" dirty="0">
              <a:latin typeface="Calibri" panose="020F0502020204030204" pitchFamily="34" charset="0"/>
              <a:cs typeface="Calibri" panose="020F0502020204030204" pitchFamily="34" charset="0"/>
            </a:endParaRPr>
          </a:p>
        </p:txBody>
      </p:sp>
      <p:sp>
        <p:nvSpPr>
          <p:cNvPr id="10" name="Rectangle: Rounded Corners 9">
            <a:extLst>
              <a:ext uri="{FF2B5EF4-FFF2-40B4-BE49-F238E27FC236}">
                <a16:creationId xmlns:a16="http://schemas.microsoft.com/office/drawing/2014/main" id="{5A923235-BBF5-2D92-0C50-73666FF8BA80}"/>
              </a:ext>
            </a:extLst>
          </p:cNvPr>
          <p:cNvSpPr/>
          <p:nvPr/>
        </p:nvSpPr>
        <p:spPr>
          <a:xfrm>
            <a:off x="8503296" y="4615544"/>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A</a:t>
            </a:r>
            <a:r>
              <a:rPr lang="en-GB" sz="1600" dirty="0">
                <a:effectLst/>
                <a:latin typeface="Calibri" panose="020F0502020204030204" pitchFamily="34" charset="0"/>
                <a:ea typeface="Calibri" panose="020F0502020204030204" pitchFamily="34" charset="0"/>
                <a:cs typeface="Calibri" panose="020F0502020204030204" pitchFamily="34" charset="0"/>
              </a:rPr>
              <a:t>llows the build-up of new, recent consumption data of the site needed for the re-assessment</a:t>
            </a:r>
            <a:endParaRPr lang="en-GB" sz="1400" dirty="0">
              <a:latin typeface="Calibri" panose="020F0502020204030204" pitchFamily="34" charset="0"/>
              <a:cs typeface="Calibri" panose="020F0502020204030204" pitchFamily="34" charset="0"/>
            </a:endParaRPr>
          </a:p>
        </p:txBody>
      </p:sp>
      <p:sp>
        <p:nvSpPr>
          <p:cNvPr id="11" name="Rectangle: Rounded Corners 10">
            <a:extLst>
              <a:ext uri="{FF2B5EF4-FFF2-40B4-BE49-F238E27FC236}">
                <a16:creationId xmlns:a16="http://schemas.microsoft.com/office/drawing/2014/main" id="{F0D5F607-5664-6B57-7D96-71FBCEAEB27B}"/>
              </a:ext>
            </a:extLst>
          </p:cNvPr>
          <p:cNvSpPr/>
          <p:nvPr/>
        </p:nvSpPr>
        <p:spPr>
          <a:xfrm>
            <a:off x="1673289" y="461554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a:effectLst/>
                <a:latin typeface="Calibri" panose="020F0502020204030204" pitchFamily="34" charset="0"/>
                <a:ea typeface="Calibri" panose="020F0502020204030204" pitchFamily="34" charset="0"/>
                <a:cs typeface="Calibri" panose="020F0502020204030204" pitchFamily="34" charset="0"/>
              </a:rPr>
              <a:t>Without a limit a site may choose to apply for HCULU status each billing month </a:t>
            </a:r>
            <a:endParaRPr lang="en-GB" sz="1200" dirty="0">
              <a:latin typeface="Calibri" panose="020F0502020204030204" pitchFamily="34" charset="0"/>
              <a:cs typeface="Calibri" panose="020F0502020204030204" pitchFamily="34" charset="0"/>
            </a:endParaRPr>
          </a:p>
        </p:txBody>
      </p:sp>
      <p:sp>
        <p:nvSpPr>
          <p:cNvPr id="12" name="Rectangle: Rounded Corners 11">
            <a:extLst>
              <a:ext uri="{FF2B5EF4-FFF2-40B4-BE49-F238E27FC236}">
                <a16:creationId xmlns:a16="http://schemas.microsoft.com/office/drawing/2014/main" id="{9DA61A38-DFFE-3BFF-4F6B-5447A45EE24B}"/>
              </a:ext>
            </a:extLst>
          </p:cNvPr>
          <p:cNvSpPr/>
          <p:nvPr/>
        </p:nvSpPr>
        <p:spPr>
          <a:xfrm>
            <a:off x="5088293" y="367004"/>
            <a:ext cx="2015413" cy="125030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600" dirty="0">
                <a:latin typeface="Calibri" panose="020F0502020204030204" pitchFamily="34" charset="0"/>
                <a:cs typeface="Calibri" panose="020F0502020204030204" pitchFamily="34" charset="0"/>
              </a:rPr>
              <a:t>Majority in favour of the limit</a:t>
            </a:r>
          </a:p>
          <a:p>
            <a:pPr algn="ctr"/>
            <a:r>
              <a:rPr lang="en-GB" sz="1600" dirty="0">
                <a:latin typeface="Calibri" panose="020F0502020204030204" pitchFamily="34" charset="0"/>
                <a:cs typeface="Calibri" panose="020F0502020204030204" pitchFamily="34" charset="0"/>
              </a:rPr>
              <a:t>(9 to 1)</a:t>
            </a:r>
          </a:p>
        </p:txBody>
      </p:sp>
      <p:sp>
        <p:nvSpPr>
          <p:cNvPr id="2" name="Rectangle: Rounded Corners 1">
            <a:extLst>
              <a:ext uri="{FF2B5EF4-FFF2-40B4-BE49-F238E27FC236}">
                <a16:creationId xmlns:a16="http://schemas.microsoft.com/office/drawing/2014/main" id="{F815423B-213A-392C-A15A-787C625E4C43}"/>
              </a:ext>
            </a:extLst>
          </p:cNvPr>
          <p:cNvSpPr/>
          <p:nvPr/>
        </p:nvSpPr>
        <p:spPr>
          <a:xfrm>
            <a:off x="5088293" y="5240693"/>
            <a:ext cx="2015413" cy="125030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600" dirty="0">
                <a:latin typeface="Calibri" panose="020F0502020204030204" pitchFamily="34" charset="0"/>
                <a:ea typeface="Calibri" panose="020F0502020204030204" pitchFamily="34" charset="0"/>
                <a:cs typeface="Calibri" panose="020F0502020204030204" pitchFamily="34" charset="0"/>
              </a:rPr>
              <a:t>O</a:t>
            </a:r>
            <a:r>
              <a:rPr lang="en-GB" sz="1600" dirty="0">
                <a:effectLst/>
                <a:latin typeface="Calibri" panose="020F0502020204030204" pitchFamily="34" charset="0"/>
                <a:ea typeface="Calibri" panose="020F0502020204030204" pitchFamily="34" charset="0"/>
                <a:cs typeface="Calibri" panose="020F0502020204030204" pitchFamily="34" charset="0"/>
              </a:rPr>
              <a:t>nce a year in advance of the start of a new charging year is appropriate</a:t>
            </a:r>
            <a:endParaRPr lang="en-GB" sz="1200" dirty="0">
              <a:latin typeface="Calibri" panose="020F0502020204030204" pitchFamily="34" charset="0"/>
              <a:cs typeface="Calibri" panose="020F0502020204030204" pitchFamily="34" charset="0"/>
            </a:endParaRPr>
          </a:p>
        </p:txBody>
      </p:sp>
      <p:sp>
        <p:nvSpPr>
          <p:cNvPr id="16" name="Rectangle: Rounded Corners 15">
            <a:extLst>
              <a:ext uri="{FF2B5EF4-FFF2-40B4-BE49-F238E27FC236}">
                <a16:creationId xmlns:a16="http://schemas.microsoft.com/office/drawing/2014/main" id="{3F835749-FC9C-F9F2-1408-61F0932633F8}"/>
              </a:ext>
            </a:extLst>
          </p:cNvPr>
          <p:cNvSpPr/>
          <p:nvPr/>
        </p:nvSpPr>
        <p:spPr>
          <a:xfrm>
            <a:off x="27989" y="18659"/>
            <a:ext cx="1570653" cy="22393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Decision Made</a:t>
            </a:r>
          </a:p>
        </p:txBody>
      </p:sp>
      <p:sp>
        <p:nvSpPr>
          <p:cNvPr id="17" name="Rectangle: Rounded Corners 16">
            <a:extLst>
              <a:ext uri="{FF2B5EF4-FFF2-40B4-BE49-F238E27FC236}">
                <a16:creationId xmlns:a16="http://schemas.microsoft.com/office/drawing/2014/main" id="{AF729525-217F-66EC-9C8D-9147476D6880}"/>
              </a:ext>
            </a:extLst>
          </p:cNvPr>
          <p:cNvSpPr/>
          <p:nvPr/>
        </p:nvSpPr>
        <p:spPr>
          <a:xfrm>
            <a:off x="27988" y="320349"/>
            <a:ext cx="1570653" cy="22393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Further Development</a:t>
            </a:r>
          </a:p>
        </p:txBody>
      </p:sp>
      <p:sp>
        <p:nvSpPr>
          <p:cNvPr id="18" name="Rectangle: Rounded Corners 17">
            <a:extLst>
              <a:ext uri="{FF2B5EF4-FFF2-40B4-BE49-F238E27FC236}">
                <a16:creationId xmlns:a16="http://schemas.microsoft.com/office/drawing/2014/main" id="{29887C3A-2AC7-FC3A-78FE-C2DECEA351C6}"/>
              </a:ext>
            </a:extLst>
          </p:cNvPr>
          <p:cNvSpPr/>
          <p:nvPr/>
        </p:nvSpPr>
        <p:spPr>
          <a:xfrm>
            <a:off x="27987" y="616594"/>
            <a:ext cx="1570653" cy="223935"/>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Change Report</a:t>
            </a:r>
          </a:p>
        </p:txBody>
      </p:sp>
      <p:sp>
        <p:nvSpPr>
          <p:cNvPr id="19" name="Rectangle: Rounded Corners 18">
            <a:extLst>
              <a:ext uri="{FF2B5EF4-FFF2-40B4-BE49-F238E27FC236}">
                <a16:creationId xmlns:a16="http://schemas.microsoft.com/office/drawing/2014/main" id="{293DF029-550E-31A8-78CF-B003BDC86E54}"/>
              </a:ext>
            </a:extLst>
          </p:cNvPr>
          <p:cNvSpPr/>
          <p:nvPr/>
        </p:nvSpPr>
        <p:spPr>
          <a:xfrm>
            <a:off x="27987" y="923729"/>
            <a:ext cx="1570653" cy="223935"/>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GB" sz="1200" dirty="0">
                <a:latin typeface="Calibri" panose="020F0502020204030204" pitchFamily="34" charset="0"/>
                <a:cs typeface="Calibri" panose="020F0502020204030204" pitchFamily="34" charset="0"/>
              </a:rPr>
              <a:t>For Discussion</a:t>
            </a:r>
          </a:p>
        </p:txBody>
      </p:sp>
      <p:sp>
        <p:nvSpPr>
          <p:cNvPr id="3" name="TextBox 2">
            <a:extLst>
              <a:ext uri="{FF2B5EF4-FFF2-40B4-BE49-F238E27FC236}">
                <a16:creationId xmlns:a16="http://schemas.microsoft.com/office/drawing/2014/main" id="{125862A5-F811-6131-3B23-02CA6226D125}"/>
              </a:ext>
            </a:extLst>
          </p:cNvPr>
          <p:cNvSpPr txBox="1"/>
          <p:nvPr/>
        </p:nvSpPr>
        <p:spPr>
          <a:xfrm>
            <a:off x="584200" y="2551922"/>
            <a:ext cx="3104502" cy="1200329"/>
          </a:xfrm>
          <a:prstGeom prst="rect">
            <a:avLst/>
          </a:prstGeom>
          <a:noFill/>
        </p:spPr>
        <p:txBody>
          <a:bodyPr wrap="square" rtlCol="0">
            <a:spAutoFit/>
          </a:bodyPr>
          <a:lstStyle/>
          <a:p>
            <a:r>
              <a:rPr lang="en-GB" dirty="0"/>
              <a:t>Aligning with charging year could result in a bottleneck of applications on 1 April each year.</a:t>
            </a:r>
          </a:p>
        </p:txBody>
      </p:sp>
      <p:sp>
        <p:nvSpPr>
          <p:cNvPr id="5" name="TextBox 4">
            <a:extLst>
              <a:ext uri="{FF2B5EF4-FFF2-40B4-BE49-F238E27FC236}">
                <a16:creationId xmlns:a16="http://schemas.microsoft.com/office/drawing/2014/main" id="{4F448417-3512-60E8-585C-EE6F7DF9BEB2}"/>
              </a:ext>
            </a:extLst>
          </p:cNvPr>
          <p:cNvSpPr txBox="1"/>
          <p:nvPr/>
        </p:nvSpPr>
        <p:spPr>
          <a:xfrm>
            <a:off x="8293100" y="2551922"/>
            <a:ext cx="3314700" cy="1754326"/>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dirty="0"/>
              <a:t>WG Position</a:t>
            </a:r>
          </a:p>
          <a:p>
            <a:endParaRPr lang="en-GB" dirty="0"/>
          </a:p>
          <a:p>
            <a:r>
              <a:rPr lang="en-GB" dirty="0"/>
              <a:t>Can apply once every 12 months (so cannot apply again until 12 months after the previous application).</a:t>
            </a:r>
          </a:p>
        </p:txBody>
      </p:sp>
    </p:spTree>
    <p:extLst>
      <p:ext uri="{BB962C8B-B14F-4D97-AF65-F5344CB8AC3E}">
        <p14:creationId xmlns:p14="http://schemas.microsoft.com/office/powerpoint/2010/main" val="42124997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782</TotalTime>
  <Words>3631</Words>
  <Application>Microsoft Office PowerPoint</Application>
  <PresentationFormat>Widescreen</PresentationFormat>
  <Paragraphs>364</Paragraphs>
  <Slides>21</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Aptos</vt:lpstr>
      <vt:lpstr>Aptos Display</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Craig Booth</dc:creator>
  <cp:lastModifiedBy>Craig Booth</cp:lastModifiedBy>
  <cp:revision>6</cp:revision>
  <dcterms:created xsi:type="dcterms:W3CDTF">2024-08-13T07:15:25Z</dcterms:created>
  <dcterms:modified xsi:type="dcterms:W3CDTF">2024-08-22T09:38:22Z</dcterms:modified>
</cp:coreProperties>
</file>