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6" r:id="rId2"/>
    <p:sldId id="2563" r:id="rId3"/>
    <p:sldId id="2564" r:id="rId4"/>
    <p:sldId id="2565" r:id="rId5"/>
    <p:sldId id="265" r:id="rId6"/>
    <p:sldId id="266" r:id="rId7"/>
    <p:sldId id="261" r:id="rId8"/>
    <p:sldId id="262" r:id="rId9"/>
    <p:sldId id="263"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cident Management Contacts" id="{E94DB691-E405-4C3D-9A6F-22B640103316}">
          <p14:sldIdLst>
            <p14:sldId id="2566"/>
            <p14:sldId id="2563"/>
            <p14:sldId id="2564"/>
            <p14:sldId id="2565"/>
          </p14:sldIdLst>
        </p14:section>
        <p14:section name="Operational Contacts" id="{BDC5EADB-1C29-4E08-B8CB-30A7243554F3}">
          <p14:sldIdLst>
            <p14:sldId id="265"/>
            <p14:sldId id="266"/>
            <p14:sldId id="261"/>
            <p14:sldId id="262"/>
            <p14:sldId id="263"/>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8944"/>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3" d="100"/>
          <a:sy n="93" d="100"/>
        </p:scale>
        <p:origin x="8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Townsend" userId="fbcad6d6-d822-437a-986a-fc4dd4f4b32d" providerId="ADAL" clId="{1B0AD93F-9E23-45D8-A58C-967B00A66F5A}"/>
    <pc:docChg chg="mod delSld modSld delSection modSection modShowInfo">
      <pc:chgData name="Dylan Townsend" userId="fbcad6d6-d822-437a-986a-fc4dd4f4b32d" providerId="ADAL" clId="{1B0AD93F-9E23-45D8-A58C-967B00A66F5A}" dt="2025-09-08T12:24:12.666" v="8"/>
      <pc:docMkLst>
        <pc:docMk/>
      </pc:docMkLst>
      <pc:sldChg chg="del">
        <pc:chgData name="Dylan Townsend" userId="fbcad6d6-d822-437a-986a-fc4dd4f4b32d" providerId="ADAL" clId="{1B0AD93F-9E23-45D8-A58C-967B00A66F5A}" dt="2025-09-08T10:39:27.498" v="0" actId="47"/>
        <pc:sldMkLst>
          <pc:docMk/>
          <pc:sldMk cId="1497327195" sldId="256"/>
        </pc:sldMkLst>
      </pc:sldChg>
      <pc:sldChg chg="del">
        <pc:chgData name="Dylan Townsend" userId="fbcad6d6-d822-437a-986a-fc4dd4f4b32d" providerId="ADAL" clId="{1B0AD93F-9E23-45D8-A58C-967B00A66F5A}" dt="2025-09-08T10:39:27.498" v="0" actId="47"/>
        <pc:sldMkLst>
          <pc:docMk/>
          <pc:sldMk cId="3653926620" sldId="257"/>
        </pc:sldMkLst>
      </pc:sldChg>
      <pc:sldChg chg="modSp mod">
        <pc:chgData name="Dylan Townsend" userId="fbcad6d6-d822-437a-986a-fc4dd4f4b32d" providerId="ADAL" clId="{1B0AD93F-9E23-45D8-A58C-967B00A66F5A}" dt="2025-09-08T10:41:28.603" v="2" actId="20577"/>
        <pc:sldMkLst>
          <pc:docMk/>
          <pc:sldMk cId="421850598" sldId="2565"/>
        </pc:sldMkLst>
        <pc:spChg chg="mod">
          <ac:chgData name="Dylan Townsend" userId="fbcad6d6-d822-437a-986a-fc4dd4f4b32d" providerId="ADAL" clId="{1B0AD93F-9E23-45D8-A58C-967B00A66F5A}" dt="2025-09-08T10:41:28.603" v="2" actId="20577"/>
          <ac:spMkLst>
            <pc:docMk/>
            <pc:sldMk cId="421850598" sldId="2565"/>
            <ac:spMk id="6" creationId="{F47F8CC2-F994-5F7A-CC15-6DC2141E17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51F64-757B-4DC3-8D05-800B8D8C1C0A}"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94B5D-9342-41AF-BE90-685440FA0598}" type="slidenum">
              <a:rPr lang="en-GB" smtClean="0"/>
              <a:t>‹#›</a:t>
            </a:fld>
            <a:endParaRPr lang="en-GB"/>
          </a:p>
        </p:txBody>
      </p:sp>
    </p:spTree>
    <p:extLst>
      <p:ext uri="{BB962C8B-B14F-4D97-AF65-F5344CB8AC3E}">
        <p14:creationId xmlns:p14="http://schemas.microsoft.com/office/powerpoint/2010/main" val="387582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F94B5D-9342-41AF-BE90-685440FA0598}" type="slidenum">
              <a:rPr lang="en-GB" smtClean="0"/>
              <a:t>1</a:t>
            </a:fld>
            <a:endParaRPr lang="en-GB"/>
          </a:p>
        </p:txBody>
      </p:sp>
    </p:spTree>
    <p:extLst>
      <p:ext uri="{BB962C8B-B14F-4D97-AF65-F5344CB8AC3E}">
        <p14:creationId xmlns:p14="http://schemas.microsoft.com/office/powerpoint/2010/main" val="148512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Suppliers are required to provide one or more contact email addresses to the Secretariat for receiving incident notifications from the Distributor. These email addresses must be kept up to date and confirmed annually by 30 September. This ensures that the Distributor can effectively communicate important updates regarding electricity supply interruptions. The Secretariat will publish these contact details on the DCUSA website and update them as soon as reasonably practicable when changes are notified. This process is crucial for maintaining a reliable communication channel between Distributors and Suppliers, enabling timely responses to incidents that may affect customer service and operational planning.</a:t>
            </a:r>
          </a:p>
        </p:txBody>
      </p:sp>
      <p:sp>
        <p:nvSpPr>
          <p:cNvPr id="4" name="Slide Number Placeholder 3"/>
          <p:cNvSpPr>
            <a:spLocks noGrp="1"/>
          </p:cNvSpPr>
          <p:nvPr>
            <p:ph type="sldNum" sz="quarter" idx="5"/>
          </p:nvPr>
        </p:nvSpPr>
        <p:spPr/>
        <p:txBody>
          <a:bodyPr/>
          <a:lstStyle/>
          <a:p>
            <a:fld id="{EAD266E2-9687-4978-B91C-7510B6EFE148}" type="slidenum">
              <a:t>2</a:t>
            </a:fld>
            <a:endParaRPr lang="en-US"/>
          </a:p>
        </p:txBody>
      </p:sp>
    </p:spTree>
    <p:extLst>
      <p:ext uri="{BB962C8B-B14F-4D97-AF65-F5344CB8AC3E}">
        <p14:creationId xmlns:p14="http://schemas.microsoft.com/office/powerpoint/2010/main" val="90806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When a Distributor becomes aware of a significant incident affecting electric lines with a nominal voltage exceeding 1,000 volts and interrupting electricity supply to more than 5,000 customers, they are obligated to notify Suppliers via email. The notification should include the approximate number of affected customers, the postcodes or areas impacted, the nature of the incident if known, and the anticipated time for restoration of supply. Additionally, once the electricity supply is restored, the Distributor should send a follow-up email confirming the restoration. These obligations ensure that Suppliers are kept informed about major disruptions, allowing them to manage customer expectations and coordinate necessary actions.</a:t>
            </a:r>
          </a:p>
        </p:txBody>
      </p:sp>
      <p:sp>
        <p:nvSpPr>
          <p:cNvPr id="4" name="Slide Number Placeholder 3"/>
          <p:cNvSpPr>
            <a:spLocks noGrp="1"/>
          </p:cNvSpPr>
          <p:nvPr>
            <p:ph type="sldNum" sz="quarter" idx="5"/>
          </p:nvPr>
        </p:nvSpPr>
        <p:spPr/>
        <p:txBody>
          <a:bodyPr/>
          <a:lstStyle/>
          <a:p>
            <a:fld id="{EAD266E2-9687-4978-B91C-7510B6EFE148}" type="slidenum">
              <a:t>3</a:t>
            </a:fld>
            <a:endParaRPr lang="en-US"/>
          </a:p>
        </p:txBody>
      </p:sp>
    </p:spTree>
    <p:extLst>
      <p:ext uri="{BB962C8B-B14F-4D97-AF65-F5344CB8AC3E}">
        <p14:creationId xmlns:p14="http://schemas.microsoft.com/office/powerpoint/2010/main" val="41703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cases where the severity of an incident or a combination of incidents makes it impractical for the Distributor to provide full details immediately, they are still expected to use reasonable efforts to notify Suppliers about the occurrence and location of the incident. They should also inform Suppliers when the electricity supply has been restored. These notifications are only required if the Supplier is a Supplier Party and has provided an appropriate email address for receiving such updates. The importance of these notifications lies in enabling Suppliers to stay informed and respond effectively to service disruptions. Timely and accurate communication supports better customer service, operational planning, and overall reliability in electricity distribution.</a:t>
            </a:r>
          </a:p>
        </p:txBody>
      </p:sp>
      <p:sp>
        <p:nvSpPr>
          <p:cNvPr id="4" name="Slide Number Placeholder 3"/>
          <p:cNvSpPr>
            <a:spLocks noGrp="1"/>
          </p:cNvSpPr>
          <p:nvPr>
            <p:ph type="sldNum" sz="quarter" idx="5"/>
          </p:nvPr>
        </p:nvSpPr>
        <p:spPr/>
        <p:txBody>
          <a:bodyPr/>
          <a:lstStyle/>
          <a:p>
            <a:fld id="{EAD266E2-9687-4978-B91C-7510B6EFE148}" type="slidenum">
              <a:t>4</a:t>
            </a:fld>
            <a:endParaRPr lang="en-US"/>
          </a:p>
        </p:txBody>
      </p:sp>
    </p:spTree>
    <p:extLst>
      <p:ext uri="{BB962C8B-B14F-4D97-AF65-F5344CB8AC3E}">
        <p14:creationId xmlns:p14="http://schemas.microsoft.com/office/powerpoint/2010/main" val="117962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F94B5D-9342-41AF-BE90-685440FA0598}" type="slidenum">
              <a:rPr lang="en-GB" smtClean="0"/>
              <a:t>8</a:t>
            </a:fld>
            <a:endParaRPr lang="en-GB"/>
          </a:p>
        </p:txBody>
      </p:sp>
    </p:spTree>
    <p:extLst>
      <p:ext uri="{BB962C8B-B14F-4D97-AF65-F5344CB8AC3E}">
        <p14:creationId xmlns:p14="http://schemas.microsoft.com/office/powerpoint/2010/main" val="399682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BB3-A92F-D1F7-1493-A44D1F1811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226F42-CE93-0439-CA07-30D60688E5A1}"/>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6FCA89-A156-8B09-DCA0-94313489941F}"/>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5" name="Footer Placeholder 4">
            <a:extLst>
              <a:ext uri="{FF2B5EF4-FFF2-40B4-BE49-F238E27FC236}">
                <a16:creationId xmlns:a16="http://schemas.microsoft.com/office/drawing/2014/main" id="{91B9F606-509E-8ABA-F52F-643EEF597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2E509F-21DD-7EFF-2051-34E34FD9D80D}"/>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122600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7F6E-DD6A-A8BD-E9D1-3333A974A4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009C57-B619-2975-AFC5-9F2D5DC9EC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E6DF2-F858-BF84-A76C-31DFBDC54704}"/>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5" name="Footer Placeholder 4">
            <a:extLst>
              <a:ext uri="{FF2B5EF4-FFF2-40B4-BE49-F238E27FC236}">
                <a16:creationId xmlns:a16="http://schemas.microsoft.com/office/drawing/2014/main" id="{BCFA7E97-9CA3-968D-7FD8-74711C343A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39E119-F833-F8BC-BCB5-BB820C127873}"/>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44015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E6027-C596-2061-36D8-35E1B0F50149}"/>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E03F1B-50D3-AD8D-6FC2-705C3167C9A6}"/>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B6CCA-7C91-68A0-5856-8FE6A93B41B0}"/>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5" name="Footer Placeholder 4">
            <a:extLst>
              <a:ext uri="{FF2B5EF4-FFF2-40B4-BE49-F238E27FC236}">
                <a16:creationId xmlns:a16="http://schemas.microsoft.com/office/drawing/2014/main" id="{527148B6-0212-2793-DE83-088333953B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704AB-0482-97F8-01FB-19FBF7651EA5}"/>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88740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9/8/2025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82245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168548" y="448056"/>
            <a:ext cx="4560733" cy="1554480"/>
          </a:xfrm>
        </p:spPr>
        <p:txBody>
          <a:bodyPr anchor="b">
            <a:normAutofit/>
          </a:bodyPr>
          <a:lstStyle>
            <a:lvl1pPr>
              <a:defRPr sz="2900"/>
            </a:lvl1pPr>
          </a:lstStyle>
          <a:p>
            <a:r>
              <a:rPr lang="en-US"/>
              <a:t>Click to edit Master title style</a:t>
            </a:r>
          </a:p>
        </p:txBody>
      </p:sp>
      <p:sp>
        <p:nvSpPr>
          <p:cNvPr id="4" name="Picture Placeholder 15">
            <a:extLst>
              <a:ext uri="{FF2B5EF4-FFF2-40B4-BE49-F238E27FC236}">
                <a16:creationId xmlns:a16="http://schemas.microsoft.com/office/drawing/2014/main" id="{3D5433EA-5783-663B-2F08-99368E1D23B6}"/>
              </a:ext>
            </a:extLst>
          </p:cNvPr>
          <p:cNvSpPr>
            <a:spLocks noGrp="1"/>
          </p:cNvSpPr>
          <p:nvPr>
            <p:ph type="pic" idx="1" hasCustomPrompt="1"/>
          </p:nvPr>
        </p:nvSpPr>
        <p:spPr>
          <a:xfrm>
            <a:off x="0" y="1"/>
            <a:ext cx="6515100" cy="6857999"/>
          </a:xfrm>
          <a:custGeom>
            <a:avLst/>
            <a:gdLst>
              <a:gd name="connsiteX0" fmla="*/ 6515100 w 6515100"/>
              <a:gd name="connsiteY0" fmla="*/ 0 h 6857999"/>
              <a:gd name="connsiteX1" fmla="*/ 6453351 w 6515100"/>
              <a:gd name="connsiteY1" fmla="*/ 6333654 h 6857999"/>
              <a:gd name="connsiteX2" fmla="*/ 6438590 w 6515100"/>
              <a:gd name="connsiteY2" fmla="*/ 6857999 h 6857999"/>
              <a:gd name="connsiteX3" fmla="*/ 6438091 w 6515100"/>
              <a:gd name="connsiteY3" fmla="*/ 6857999 h 6857999"/>
              <a:gd name="connsiteX4" fmla="*/ 0 w 6515100"/>
              <a:gd name="connsiteY4" fmla="*/ 6844810 h 6857999"/>
              <a:gd name="connsiteX5" fmla="*/ 0 w 6515100"/>
              <a:gd name="connsiteY5" fmla="*/ 8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857999">
                <a:moveTo>
                  <a:pt x="6515100" y="0"/>
                </a:moveTo>
                <a:cubicBezTo>
                  <a:pt x="6509287" y="1398894"/>
                  <a:pt x="6521634" y="3729222"/>
                  <a:pt x="6453351" y="6333654"/>
                </a:cubicBezTo>
                <a:lnTo>
                  <a:pt x="6438590" y="6857999"/>
                </a:lnTo>
                <a:lnTo>
                  <a:pt x="6438091" y="6857999"/>
                </a:lnTo>
                <a:lnTo>
                  <a:pt x="0" y="6844810"/>
                </a:lnTo>
                <a:lnTo>
                  <a:pt x="0" y="844"/>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68B0B376-5614-169D-1000-D62753F597A6}"/>
              </a:ext>
            </a:extLst>
          </p:cNvPr>
          <p:cNvSpPr>
            <a:spLocks noGrp="1"/>
          </p:cNvSpPr>
          <p:nvPr>
            <p:ph sz="quarter" idx="13"/>
          </p:nvPr>
        </p:nvSpPr>
        <p:spPr>
          <a:xfrm>
            <a:off x="7169150" y="2182813"/>
            <a:ext cx="4560888"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7168548" y="6356350"/>
            <a:ext cx="278156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950115" y="6356350"/>
            <a:ext cx="1261223" cy="365125"/>
          </a:xfrm>
        </p:spPr>
        <p:txBody>
          <a:bodyPr/>
          <a:lstStyle/>
          <a:p>
            <a:fld id="{F7E7D378-CEE0-4465-A35F-6E07851811AE}" type="datetime1">
              <a:rPr lang="en-US" smtClean="0"/>
              <a:t>9/8/2025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08290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515E-1BDE-B962-88E1-03EEDF7BF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170540-DD9E-9B66-1505-08E5C6BB80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4E25B-C942-025B-AFF4-D1CD5119770A}"/>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5" name="Footer Placeholder 4">
            <a:extLst>
              <a:ext uri="{FF2B5EF4-FFF2-40B4-BE49-F238E27FC236}">
                <a16:creationId xmlns:a16="http://schemas.microsoft.com/office/drawing/2014/main" id="{974EB919-4BCC-C9A9-307F-6984A4EC2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CA139-C332-F687-EED1-71865F53AD1C}"/>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413384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7400-A43F-194F-6CD5-03BE7A5D3A0C}"/>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E32142-87F2-7FFB-F528-BF98C64EB6FD}"/>
              </a:ext>
            </a:extLst>
          </p:cNvPr>
          <p:cNvSpPr>
            <a:spLocks noGrp="1"/>
          </p:cNvSpPr>
          <p:nvPr>
            <p:ph type="body" idx="1"/>
          </p:nvPr>
        </p:nvSpPr>
        <p:spPr>
          <a:xfrm>
            <a:off x="831853" y="4589465"/>
            <a:ext cx="10515600" cy="1500187"/>
          </a:xfrm>
        </p:spPr>
        <p:txBody>
          <a:bodyPr/>
          <a:lstStyle>
            <a:lvl1pPr marL="0" indent="0">
              <a:buNone/>
              <a:defRPr sz="2400">
                <a:solidFill>
                  <a:schemeClr val="tx1">
                    <a:tint val="82000"/>
                  </a:schemeClr>
                </a:solidFill>
              </a:defRPr>
            </a:lvl1pPr>
            <a:lvl2pPr marL="457211" indent="0">
              <a:buNone/>
              <a:defRPr sz="2000">
                <a:solidFill>
                  <a:schemeClr val="tx1">
                    <a:tint val="82000"/>
                  </a:schemeClr>
                </a:solidFill>
              </a:defRPr>
            </a:lvl2pPr>
            <a:lvl3pPr marL="914422" indent="0">
              <a:buNone/>
              <a:defRPr sz="1801">
                <a:solidFill>
                  <a:schemeClr val="tx1">
                    <a:tint val="82000"/>
                  </a:schemeClr>
                </a:solidFill>
              </a:defRPr>
            </a:lvl3pPr>
            <a:lvl4pPr marL="1371635" indent="0">
              <a:buNone/>
              <a:defRPr sz="1600">
                <a:solidFill>
                  <a:schemeClr val="tx1">
                    <a:tint val="82000"/>
                  </a:schemeClr>
                </a:solidFill>
              </a:defRPr>
            </a:lvl4pPr>
            <a:lvl5pPr marL="1828846" indent="0">
              <a:buNone/>
              <a:defRPr sz="1600">
                <a:solidFill>
                  <a:schemeClr val="tx1">
                    <a:tint val="82000"/>
                  </a:schemeClr>
                </a:solidFill>
              </a:defRPr>
            </a:lvl5pPr>
            <a:lvl6pPr marL="2286057" indent="0">
              <a:buNone/>
              <a:defRPr sz="1600">
                <a:solidFill>
                  <a:schemeClr val="tx1">
                    <a:tint val="82000"/>
                  </a:schemeClr>
                </a:solidFill>
              </a:defRPr>
            </a:lvl6pPr>
            <a:lvl7pPr marL="2743268" indent="0">
              <a:buNone/>
              <a:defRPr sz="1600">
                <a:solidFill>
                  <a:schemeClr val="tx1">
                    <a:tint val="82000"/>
                  </a:schemeClr>
                </a:solidFill>
              </a:defRPr>
            </a:lvl7pPr>
            <a:lvl8pPr marL="3200481" indent="0">
              <a:buNone/>
              <a:defRPr sz="1600">
                <a:solidFill>
                  <a:schemeClr val="tx1">
                    <a:tint val="82000"/>
                  </a:schemeClr>
                </a:solidFill>
              </a:defRPr>
            </a:lvl8pPr>
            <a:lvl9pPr marL="3657692"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BE291-BBF5-F081-1313-720DD2EF615D}"/>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5" name="Footer Placeholder 4">
            <a:extLst>
              <a:ext uri="{FF2B5EF4-FFF2-40B4-BE49-F238E27FC236}">
                <a16:creationId xmlns:a16="http://schemas.microsoft.com/office/drawing/2014/main" id="{545AEB7C-926A-CD52-0559-79318ECAA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8FD36-B094-F913-7D87-555A9FA27723}"/>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284047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44F1-6099-F600-83BA-64170761BB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07BA0E-770F-C237-05EC-A2001ACF9FF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6F38A9-1CEA-408B-742A-80A2DFB39CB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7B23A2-A9EC-2E58-AE57-EE28DC969397}"/>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6" name="Footer Placeholder 5">
            <a:extLst>
              <a:ext uri="{FF2B5EF4-FFF2-40B4-BE49-F238E27FC236}">
                <a16:creationId xmlns:a16="http://schemas.microsoft.com/office/drawing/2014/main" id="{30AACF56-4FC4-5A6D-108F-6B52352D45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E3FD6-B61F-8FCE-983F-F10958F81B4D}"/>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7131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799A-404E-3E9A-9C23-E881AA62A6F5}"/>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03BAFF-7251-0543-EBC0-43F44F1FAD5D}"/>
              </a:ext>
            </a:extLst>
          </p:cNvPr>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E2236B-1849-D30C-0C06-2A20F2E6F6E0}"/>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0B7983-BECF-6606-C032-539436579B7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0200C4-3090-08D8-C268-8ACA225FB471}"/>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568B04-03A1-334F-ECD0-5B129BD30AA1}"/>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8" name="Footer Placeholder 7">
            <a:extLst>
              <a:ext uri="{FF2B5EF4-FFF2-40B4-BE49-F238E27FC236}">
                <a16:creationId xmlns:a16="http://schemas.microsoft.com/office/drawing/2014/main" id="{0C478144-065E-84BE-77D4-29784A65A4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77BF7E-75D8-3DAE-A66E-343411650FD8}"/>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93454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1E87-F138-7E54-575F-EB3E198EB5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49579D-1B89-CFE9-E28D-62047AB975F1}"/>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4" name="Footer Placeholder 3">
            <a:extLst>
              <a:ext uri="{FF2B5EF4-FFF2-40B4-BE49-F238E27FC236}">
                <a16:creationId xmlns:a16="http://schemas.microsoft.com/office/drawing/2014/main" id="{5DF4157A-A75D-846D-85DE-DDB076307D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3EAC0C-2982-5C7D-9AC9-CFC728E9A84F}"/>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312073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7DFF0-A8AC-CB3C-D86D-71CF403A8466}"/>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3" name="Footer Placeholder 2">
            <a:extLst>
              <a:ext uri="{FF2B5EF4-FFF2-40B4-BE49-F238E27FC236}">
                <a16:creationId xmlns:a16="http://schemas.microsoft.com/office/drawing/2014/main" id="{D138CAB9-4344-D7B6-7238-BF69E58CC8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4EF70D-FC4C-3DA0-DF15-C0566B18C297}"/>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197686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34E0-31BC-126E-7916-A1C6E146C700}"/>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54857-3D00-1821-2454-C6987B928D3B}"/>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CDD6B2-E4ED-B414-57E4-9E46202BA0D0}"/>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F77DA65B-50C1-D4EC-2F03-7A1785ABA908}"/>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6" name="Footer Placeholder 5">
            <a:extLst>
              <a:ext uri="{FF2B5EF4-FFF2-40B4-BE49-F238E27FC236}">
                <a16:creationId xmlns:a16="http://schemas.microsoft.com/office/drawing/2014/main" id="{54451F5C-B81A-D467-003F-8F66608A15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A9907F-9189-5F68-E744-6E8914B3FADB}"/>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20164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5584-323F-94F6-C4F5-AC7A9C4DA2BE}"/>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E53490-26CE-977C-40A1-957220682E1C}"/>
              </a:ext>
            </a:extLst>
          </p:cNvPr>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en-GB"/>
          </a:p>
        </p:txBody>
      </p:sp>
      <p:sp>
        <p:nvSpPr>
          <p:cNvPr id="4" name="Text Placeholder 3">
            <a:extLst>
              <a:ext uri="{FF2B5EF4-FFF2-40B4-BE49-F238E27FC236}">
                <a16:creationId xmlns:a16="http://schemas.microsoft.com/office/drawing/2014/main" id="{CAF59A23-A62D-4274-652D-90314783DCDA}"/>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A2C9225-183F-2672-328F-2FB782750617}"/>
              </a:ext>
            </a:extLst>
          </p:cNvPr>
          <p:cNvSpPr>
            <a:spLocks noGrp="1"/>
          </p:cNvSpPr>
          <p:nvPr>
            <p:ph type="dt" sz="half" idx="10"/>
          </p:nvPr>
        </p:nvSpPr>
        <p:spPr/>
        <p:txBody>
          <a:bodyPr/>
          <a:lstStyle/>
          <a:p>
            <a:fld id="{5822860B-2E7A-412C-94AD-3D0F9FE8A3C8}" type="datetimeFigureOut">
              <a:rPr lang="en-GB" smtClean="0"/>
              <a:t>08/09/2025</a:t>
            </a:fld>
            <a:endParaRPr lang="en-GB"/>
          </a:p>
        </p:txBody>
      </p:sp>
      <p:sp>
        <p:nvSpPr>
          <p:cNvPr id="6" name="Footer Placeholder 5">
            <a:extLst>
              <a:ext uri="{FF2B5EF4-FFF2-40B4-BE49-F238E27FC236}">
                <a16:creationId xmlns:a16="http://schemas.microsoft.com/office/drawing/2014/main" id="{62550038-2D08-5507-590D-C0F38B055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9AC98C-6955-CFE5-01BF-27B2A56D184A}"/>
              </a:ext>
            </a:extLst>
          </p:cNvPr>
          <p:cNvSpPr>
            <a:spLocks noGrp="1"/>
          </p:cNvSpPr>
          <p:nvPr>
            <p:ph type="sldNum" sz="quarter" idx="12"/>
          </p:nvPr>
        </p:nvSpPr>
        <p:spPr/>
        <p:txBody>
          <a:bodyPr/>
          <a:lstStyle/>
          <a:p>
            <a:fld id="{E81D9ED7-0444-464C-8C31-F17BBD6E13E4}" type="slidenum">
              <a:rPr lang="en-GB" smtClean="0"/>
              <a:t>‹#›</a:t>
            </a:fld>
            <a:endParaRPr lang="en-GB"/>
          </a:p>
        </p:txBody>
      </p:sp>
    </p:spTree>
    <p:extLst>
      <p:ext uri="{BB962C8B-B14F-4D97-AF65-F5344CB8AC3E}">
        <p14:creationId xmlns:p14="http://schemas.microsoft.com/office/powerpoint/2010/main" val="23261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2324A-C7E9-2C24-A3B4-FDCC640E36E6}"/>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724845-9DD2-78AA-23E9-7E73871F9C8D}"/>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3303CC-FEDC-C0A3-036E-45DADB80CE1D}"/>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22860B-2E7A-412C-94AD-3D0F9FE8A3C8}" type="datetimeFigureOut">
              <a:rPr lang="en-GB" smtClean="0"/>
              <a:t>08/09/2025</a:t>
            </a:fld>
            <a:endParaRPr lang="en-GB"/>
          </a:p>
        </p:txBody>
      </p:sp>
      <p:sp>
        <p:nvSpPr>
          <p:cNvPr id="5" name="Footer Placeholder 4">
            <a:extLst>
              <a:ext uri="{FF2B5EF4-FFF2-40B4-BE49-F238E27FC236}">
                <a16:creationId xmlns:a16="http://schemas.microsoft.com/office/drawing/2014/main" id="{C868DCE9-DD61-355C-52BF-3148420BB658}"/>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1EF34AB-A271-69CF-B34E-1B4673A03C73}"/>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1D9ED7-0444-464C-8C31-F17BBD6E13E4}" type="slidenum">
              <a:rPr lang="en-GB" smtClean="0"/>
              <a:t>‹#›</a:t>
            </a:fld>
            <a:endParaRPr lang="en-GB"/>
          </a:p>
        </p:txBody>
      </p:sp>
    </p:spTree>
    <p:extLst>
      <p:ext uri="{BB962C8B-B14F-4D97-AF65-F5344CB8AC3E}">
        <p14:creationId xmlns:p14="http://schemas.microsoft.com/office/powerpoint/2010/main" val="3984276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7"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dcusa.co.uk/party-managemen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dcusa.co.uk/about-dcusa/escalation-contact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Glowing hanging light bulb in front of dark light bulbs">
            <a:extLst>
              <a:ext uri="{FF2B5EF4-FFF2-40B4-BE49-F238E27FC236}">
                <a16:creationId xmlns:a16="http://schemas.microsoft.com/office/drawing/2014/main" id="{2F1B1F80-4D89-8E00-5CD9-D909D22B7E5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l="12895" r="-1" b="-1"/>
          <a:stretch>
            <a:fillRect/>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8" name="Freeform: Shape 1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1595FE7-E959-9AC5-161D-6D11B82D2C61}"/>
              </a:ext>
            </a:extLst>
          </p:cNvPr>
          <p:cNvSpPr txBox="1"/>
          <p:nvPr/>
        </p:nvSpPr>
        <p:spPr>
          <a:xfrm>
            <a:off x="371094" y="1161288"/>
            <a:ext cx="3438144" cy="1125728"/>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200" b="0" i="0" dirty="0">
                <a:effectLst/>
                <a:latin typeface="+mj-lt"/>
                <a:ea typeface="+mj-ea"/>
                <a:cs typeface="+mj-cs"/>
              </a:rPr>
              <a:t>Incident Management Contacts</a:t>
            </a:r>
            <a:endParaRPr lang="en-US" sz="3200" dirty="0">
              <a:latin typeface="+mj-lt"/>
              <a:ea typeface="+mj-ea"/>
              <a:cs typeface="+mj-cs"/>
            </a:endParaRP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7BCCA401-B17D-9824-8728-ED599CCDE113}"/>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2000" dirty="0">
                <a:effectLst/>
              </a:rPr>
              <a:t>For Supplier Parties to provide and maintain up to date email contact details for use in Incident Management Scenarios as outlined in Clause 30.13. </a:t>
            </a:r>
          </a:p>
        </p:txBody>
      </p:sp>
    </p:spTree>
    <p:extLst>
      <p:ext uri="{BB962C8B-B14F-4D97-AF65-F5344CB8AC3E}">
        <p14:creationId xmlns:p14="http://schemas.microsoft.com/office/powerpoint/2010/main" val="188493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36BB1-7C63-67A0-F111-93FE5B42E057}"/>
              </a:ext>
            </a:extLst>
          </p:cNvPr>
          <p:cNvPicPr>
            <a:picLocks noChangeAspect="1"/>
          </p:cNvPicPr>
          <p:nvPr/>
        </p:nvPicPr>
        <p:blipFill>
          <a:blip r:embed="rId2">
            <a:extLst>
              <a:ext uri="{28A0092B-C50C-407E-A947-70E740481C1C}">
                <a14:useLocalDpi xmlns:a14="http://schemas.microsoft.com/office/drawing/2010/main" val="0"/>
              </a:ext>
            </a:extLst>
          </a:blip>
          <a:srcRect l="2941" r="2941"/>
          <a:stretch/>
        </p:blipFill>
        <p:spPr>
          <a:xfrm>
            <a:off x="1606895" y="-19454"/>
            <a:ext cx="7782129" cy="13365804"/>
          </a:xfrm>
          <a:prstGeom prst="rect">
            <a:avLst/>
          </a:prstGeom>
        </p:spPr>
      </p:pic>
      <p:sp>
        <p:nvSpPr>
          <p:cNvPr id="6" name="Rectangle: Rounded Corners 5">
            <a:extLst>
              <a:ext uri="{FF2B5EF4-FFF2-40B4-BE49-F238E27FC236}">
                <a16:creationId xmlns:a16="http://schemas.microsoft.com/office/drawing/2014/main" id="{F68291E5-7ADF-6846-A72D-1B1CB0C126DE}"/>
              </a:ext>
            </a:extLst>
          </p:cNvPr>
          <p:cNvSpPr/>
          <p:nvPr/>
        </p:nvSpPr>
        <p:spPr>
          <a:xfrm>
            <a:off x="9413011" y="0"/>
            <a:ext cx="214009" cy="6858000"/>
          </a:xfrm>
          <a:prstGeom prst="roundRect">
            <a:avLst/>
          </a:prstGeom>
          <a:solidFill>
            <a:schemeClr val="bg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descr="Play with solid fill">
            <a:extLst>
              <a:ext uri="{FF2B5EF4-FFF2-40B4-BE49-F238E27FC236}">
                <a16:creationId xmlns:a16="http://schemas.microsoft.com/office/drawing/2014/main" id="{CE3BBA91-654D-DA54-3548-1CDF4291EFB2}"/>
              </a:ext>
            </a:extLst>
          </p:cNvPr>
          <p:cNvSpPr>
            <a:spLocks noChangeAspect="1"/>
          </p:cNvSpPr>
          <p:nvPr/>
        </p:nvSpPr>
        <p:spPr>
          <a:xfrm rot="5400000">
            <a:off x="9448013" y="6642624"/>
            <a:ext cx="144000" cy="185651"/>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GB"/>
          </a:p>
        </p:txBody>
      </p:sp>
      <p:sp>
        <p:nvSpPr>
          <p:cNvPr id="9" name="Up" descr="Play with solid fill">
            <a:extLst>
              <a:ext uri="{FF2B5EF4-FFF2-40B4-BE49-F238E27FC236}">
                <a16:creationId xmlns:a16="http://schemas.microsoft.com/office/drawing/2014/main" id="{AD66FBB7-EA7D-CED5-21DE-1460A32B0CCF}"/>
              </a:ext>
            </a:extLst>
          </p:cNvPr>
          <p:cNvSpPr>
            <a:spLocks noChangeAspect="1"/>
          </p:cNvSpPr>
          <p:nvPr/>
        </p:nvSpPr>
        <p:spPr>
          <a:xfrm rot="16200000" flipV="1">
            <a:off x="9433721" y="10274"/>
            <a:ext cx="144000" cy="18565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GB" dirty="0"/>
          </a:p>
        </p:txBody>
      </p:sp>
      <p:sp>
        <p:nvSpPr>
          <p:cNvPr id="11" name="Speech Bubble: Rectangle 10">
            <a:extLst>
              <a:ext uri="{FF2B5EF4-FFF2-40B4-BE49-F238E27FC236}">
                <a16:creationId xmlns:a16="http://schemas.microsoft.com/office/drawing/2014/main" id="{FE4FD5AB-FC2E-48B1-D503-D72D3795DE31}"/>
              </a:ext>
            </a:extLst>
          </p:cNvPr>
          <p:cNvSpPr/>
          <p:nvPr/>
        </p:nvSpPr>
        <p:spPr>
          <a:xfrm>
            <a:off x="10024636" y="175099"/>
            <a:ext cx="2029690" cy="593829"/>
          </a:xfrm>
          <a:prstGeom prst="wedgeRectCallout">
            <a:avLst>
              <a:gd name="adj1" fmla="val -73260"/>
              <a:gd name="adj2" fmla="val -52881"/>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Click the arrow to scroll up!</a:t>
            </a:r>
          </a:p>
        </p:txBody>
      </p:sp>
      <p:sp>
        <p:nvSpPr>
          <p:cNvPr id="12" name="Speech Bubble: Rectangle 11">
            <a:extLst>
              <a:ext uri="{FF2B5EF4-FFF2-40B4-BE49-F238E27FC236}">
                <a16:creationId xmlns:a16="http://schemas.microsoft.com/office/drawing/2014/main" id="{517DBE53-A9FB-F323-1865-52F4BD1EA466}"/>
              </a:ext>
            </a:extLst>
          </p:cNvPr>
          <p:cNvSpPr/>
          <p:nvPr/>
        </p:nvSpPr>
        <p:spPr>
          <a:xfrm>
            <a:off x="10024637" y="5839074"/>
            <a:ext cx="2029689" cy="566297"/>
          </a:xfrm>
          <a:prstGeom prst="wedgeRectCallout">
            <a:avLst>
              <a:gd name="adj1" fmla="val -68055"/>
              <a:gd name="adj2" fmla="val 100307"/>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Click the arrow to scroll down!</a:t>
            </a:r>
          </a:p>
        </p:txBody>
      </p:sp>
      <p:sp>
        <p:nvSpPr>
          <p:cNvPr id="7" name="Speech Bubble: Rectangle 6">
            <a:extLst>
              <a:ext uri="{FF2B5EF4-FFF2-40B4-BE49-F238E27FC236}">
                <a16:creationId xmlns:a16="http://schemas.microsoft.com/office/drawing/2014/main" id="{7A0C22D8-9C97-8670-F37D-3338AB8255CD}"/>
              </a:ext>
            </a:extLst>
          </p:cNvPr>
          <p:cNvSpPr/>
          <p:nvPr/>
        </p:nvSpPr>
        <p:spPr>
          <a:xfrm>
            <a:off x="41362" y="1617283"/>
            <a:ext cx="1827516" cy="2917860"/>
          </a:xfrm>
          <a:prstGeom prst="wedgeRectCallout">
            <a:avLst>
              <a:gd name="adj1" fmla="val 76222"/>
              <a:gd name="adj2" fmla="val 120530"/>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If this box is ticked, then you will be able to scroll down and review the operational contact details recorded for this user. If not ticked, but you would like to assign this user as an operational contact then select the box and you’ll be able to complete the form below</a:t>
            </a:r>
          </a:p>
        </p:txBody>
      </p:sp>
      <p:sp>
        <p:nvSpPr>
          <p:cNvPr id="10" name="Flowchart: Process 9">
            <a:extLst>
              <a:ext uri="{FF2B5EF4-FFF2-40B4-BE49-F238E27FC236}">
                <a16:creationId xmlns:a16="http://schemas.microsoft.com/office/drawing/2014/main" id="{B1313EFF-AF2C-F15A-CC01-9D8094D8092F}"/>
              </a:ext>
            </a:extLst>
          </p:cNvPr>
          <p:cNvSpPr/>
          <p:nvPr/>
        </p:nvSpPr>
        <p:spPr>
          <a:xfrm>
            <a:off x="2116479" y="1356188"/>
            <a:ext cx="7024944" cy="5451261"/>
          </a:xfrm>
          <a:prstGeom prst="flowChartProcess">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a:extLst>
              <a:ext uri="{FF2B5EF4-FFF2-40B4-BE49-F238E27FC236}">
                <a16:creationId xmlns:a16="http://schemas.microsoft.com/office/drawing/2014/main" id="{91D37991-5740-A2FD-3BC1-415F897EDF2F}"/>
              </a:ext>
            </a:extLst>
          </p:cNvPr>
          <p:cNvSpPr/>
          <p:nvPr/>
        </p:nvSpPr>
        <p:spPr>
          <a:xfrm>
            <a:off x="2116479" y="352009"/>
            <a:ext cx="7024944" cy="5301467"/>
          </a:xfrm>
          <a:prstGeom prst="flowChartProcess">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13">
            <a:extLst>
              <a:ext uri="{FF2B5EF4-FFF2-40B4-BE49-F238E27FC236}">
                <a16:creationId xmlns:a16="http://schemas.microsoft.com/office/drawing/2014/main" id="{4937F6B7-739A-5BA7-606B-68D09AEE56B0}"/>
              </a:ext>
            </a:extLst>
          </p:cNvPr>
          <p:cNvSpPr/>
          <p:nvPr/>
        </p:nvSpPr>
        <p:spPr>
          <a:xfrm>
            <a:off x="10075521" y="1356188"/>
            <a:ext cx="2029689" cy="2917860"/>
          </a:xfrm>
          <a:prstGeom prst="wedgeRectCallout">
            <a:avLst>
              <a:gd name="adj1" fmla="val -108416"/>
              <a:gd name="adj2" fmla="val 24029"/>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Here you can fill in the details for the “Incident Management" contact (email address is most important) which will be used by distributors in scenarios where there is a power outage affecting a large number of customers </a:t>
            </a:r>
          </a:p>
          <a:p>
            <a:pPr algn="ctr"/>
            <a:endParaRPr lang="en-GB" sz="1200" dirty="0">
              <a:solidFill>
                <a:sysClr val="windowText" lastClr="000000"/>
              </a:solidFill>
            </a:endParaRPr>
          </a:p>
          <a:p>
            <a:pPr algn="ctr"/>
            <a:r>
              <a:rPr lang="en-GB" sz="1200" dirty="0">
                <a:solidFill>
                  <a:sysClr val="windowText" lastClr="000000"/>
                </a:solidFill>
              </a:rPr>
              <a:t>(please only select “Incident Management" from the ‘Category’ drop down as ‘Theft’ contacts are no longer under the DCUSA)  </a:t>
            </a:r>
          </a:p>
        </p:txBody>
      </p:sp>
      <p:sp>
        <p:nvSpPr>
          <p:cNvPr id="16" name="Speech Bubble: Rectangle 15">
            <a:extLst>
              <a:ext uri="{FF2B5EF4-FFF2-40B4-BE49-F238E27FC236}">
                <a16:creationId xmlns:a16="http://schemas.microsoft.com/office/drawing/2014/main" id="{DABBF778-4FAF-C414-3E88-AAB19D4816BF}"/>
              </a:ext>
            </a:extLst>
          </p:cNvPr>
          <p:cNvSpPr/>
          <p:nvPr/>
        </p:nvSpPr>
        <p:spPr>
          <a:xfrm>
            <a:off x="10075521" y="1356188"/>
            <a:ext cx="2029689" cy="2917860"/>
          </a:xfrm>
          <a:prstGeom prst="wedgeRectCallout">
            <a:avLst>
              <a:gd name="adj1" fmla="val -108075"/>
              <a:gd name="adj2" fmla="val 23701"/>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This part of the page is for editing the website user details and will not populate any operational contact details. Please use the tick box at the bottom left to show the other contact details or if already ticked then just scroll down to view.</a:t>
            </a:r>
          </a:p>
        </p:txBody>
      </p:sp>
    </p:spTree>
    <p:extLst>
      <p:ext uri="{BB962C8B-B14F-4D97-AF65-F5344CB8AC3E}">
        <p14:creationId xmlns:p14="http://schemas.microsoft.com/office/powerpoint/2010/main" val="2949312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6 -0.96412 L -1.25E-6 2.22222E-6 " pathEditMode="fixed" rAng="0" ptsTypes="AA">
                                      <p:cBhvr>
                                        <p:cTn id="6" dur="4500" spd="-100000" fill="hold"/>
                                        <p:tgtEl>
                                          <p:spTgt spid="3"/>
                                        </p:tgtEl>
                                        <p:attrNameLst>
                                          <p:attrName>ppt_x</p:attrName>
                                          <p:attrName>ppt_y</p:attrName>
                                        </p:attrNameLst>
                                      </p:cBhvr>
                                      <p:rCtr x="117" y="48194"/>
                                    </p:animMotion>
                                  </p:childTnLst>
                                </p:cTn>
                              </p:par>
                              <p:par>
                                <p:cTn id="7" presetID="10"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0" presetClass="exit" presetSubtype="0" fill="hold" grpId="0" nodeType="withEffect">
                                  <p:stCondLst>
                                    <p:cond delay="0"/>
                                  </p:stCondLst>
                                  <p:childTnLst>
                                    <p:animEffect transition="out" filter="fade">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10"/>
                                        </p:tgtEl>
                                      </p:cBhvr>
                                    </p:animEffect>
                                    <p:set>
                                      <p:cBhvr>
                                        <p:cTn id="21" dur="1" fill="hold">
                                          <p:stCondLst>
                                            <p:cond delay="999"/>
                                          </p:stCondLst>
                                        </p:cTn>
                                        <p:tgtEl>
                                          <p:spTgt spid="10"/>
                                        </p:tgtEl>
                                        <p:attrNameLst>
                                          <p:attrName>style.visibility</p:attrName>
                                        </p:attrNameLst>
                                      </p:cBhvr>
                                      <p:to>
                                        <p:strVal val="hidden"/>
                                      </p:to>
                                    </p:set>
                                  </p:childTnLst>
                                </p:cTn>
                              </p:par>
                              <p:par>
                                <p:cTn id="22" presetID="10" presetClass="entr" presetSubtype="0" fill="hold" grpId="0"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xit" presetSubtype="0" fill="hold" grpId="0" nodeType="withEffect">
                                  <p:stCondLst>
                                    <p:cond delay="0"/>
                                  </p:stCondLst>
                                  <p:childTnLst>
                                    <p:animEffect transition="out" filter="fade">
                                      <p:cBhvr>
                                        <p:cTn id="26" dur="1000"/>
                                        <p:tgtEl>
                                          <p:spTgt spid="16"/>
                                        </p:tgtEl>
                                      </p:cBhvr>
                                    </p:animEffect>
                                    <p:set>
                                      <p:cBhvr>
                                        <p:cTn id="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64" presetClass="path" presetSubtype="0" accel="50000" decel="50000" fill="hold" nodeType="clickEffect">
                                  <p:stCondLst>
                                    <p:cond delay="0"/>
                                  </p:stCondLst>
                                  <p:childTnLst>
                                    <p:animMotion origin="layout" path="M 1.25E-6 4.07407E-6 L -0.0026 -0.96412 " pathEditMode="fixed" rAng="0" ptsTypes="AA">
                                      <p:cBhvr>
                                        <p:cTn id="32" dur="4500" spd="-100000" fill="hold"/>
                                        <p:tgtEl>
                                          <p:spTgt spid="3"/>
                                        </p:tgtEl>
                                        <p:attrNameLst>
                                          <p:attrName>ppt_x</p:attrName>
                                          <p:attrName>ppt_y</p:attrName>
                                        </p:attrNameLst>
                                      </p:cBhvr>
                                      <p:rCtr x="-52" y="-48750"/>
                                    </p:animMotion>
                                  </p:childTnLst>
                                </p:cTn>
                              </p:par>
                              <p:par>
                                <p:cTn id="33" presetID="10" presetClass="exit" presetSubtype="0" fill="hold" grpId="0" nodeType="withEffect">
                                  <p:stCondLst>
                                    <p:cond delay="0"/>
                                  </p:stCondLst>
                                  <p:childTnLst>
                                    <p:animEffect transition="out" filter="fade">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cTn>
                              </p:par>
                              <p:par>
                                <p:cTn id="36" presetID="10"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par>
                                <p:cTn id="39" presetID="10" presetClass="exit" presetSubtype="0" fill="hold" grpId="0" nodeType="withEffect">
                                  <p:stCondLst>
                                    <p:cond delay="0"/>
                                  </p:stCondLst>
                                  <p:childTnLst>
                                    <p:animEffect transition="out" filter="fade">
                                      <p:cBhvr>
                                        <p:cTn id="40" dur="1000"/>
                                        <p:tgtEl>
                                          <p:spTgt spid="14"/>
                                        </p:tgtEl>
                                      </p:cBhvr>
                                    </p:animEffect>
                                    <p:set>
                                      <p:cBhvr>
                                        <p:cTn id="41" dur="1" fill="hold">
                                          <p:stCondLst>
                                            <p:cond delay="999"/>
                                          </p:stCondLst>
                                        </p:cTn>
                                        <p:tgtEl>
                                          <p:spTgt spid="14"/>
                                        </p:tgtEl>
                                        <p:attrNameLst>
                                          <p:attrName>style.visibility</p:attrName>
                                        </p:attrNameLst>
                                      </p:cBhvr>
                                      <p:to>
                                        <p:strVal val="hidden"/>
                                      </p:to>
                                    </p:set>
                                  </p:childTnLst>
                                </p:cTn>
                              </p:par>
                              <p:par>
                                <p:cTn id="42" presetID="10" presetClass="entr" presetSubtype="0" fill="hold" grpId="1"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childTnLst>
                                </p:cTn>
                              </p:par>
                              <p:par>
                                <p:cTn id="45" presetID="10" presetClass="exit" presetSubtype="0" fill="hold" grpId="1" nodeType="withEffect">
                                  <p:stCondLst>
                                    <p:cond delay="1000"/>
                                  </p:stCondLst>
                                  <p:childTnLst>
                                    <p:animEffect transition="out" filter="fade">
                                      <p:cBhvr>
                                        <p:cTn id="46" dur="1000"/>
                                        <p:tgtEl>
                                          <p:spTgt spid="13"/>
                                        </p:tgtEl>
                                      </p:cBhvr>
                                    </p:animEffect>
                                    <p:set>
                                      <p:cBhvr>
                                        <p:cTn id="47" dur="1" fill="hold">
                                          <p:stCondLst>
                                            <p:cond delay="999"/>
                                          </p:stCondLst>
                                        </p:cTn>
                                        <p:tgtEl>
                                          <p:spTgt spid="13"/>
                                        </p:tgtEl>
                                        <p:attrNameLst>
                                          <p:attrName>style.visibility</p:attrName>
                                        </p:attrNameLst>
                                      </p:cBhvr>
                                      <p:to>
                                        <p:strVal val="hidden"/>
                                      </p:to>
                                    </p:set>
                                  </p:childTnLst>
                                </p:cTn>
                              </p:par>
                              <p:par>
                                <p:cTn id="48" presetID="10" presetClass="entr" presetSubtype="0" fill="hold" grpId="1" nodeType="withEffect">
                                  <p:stCondLst>
                                    <p:cond delay="10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childTnLst>
                                </p:cTn>
                              </p:par>
                            </p:childTnLst>
                          </p:cTn>
                        </p:par>
                      </p:childTnLst>
                    </p:cTn>
                  </p:par>
                </p:childTnLst>
              </p:cTn>
              <p:nextCondLst>
                <p:cond evt="onClick" delay="0">
                  <p:tgtEl>
                    <p:spTgt spid="9"/>
                  </p:tgtEl>
                </p:cond>
              </p:nextCondLst>
            </p:seq>
          </p:childTnLst>
        </p:cTn>
      </p:par>
    </p:tnLst>
    <p:bldLst>
      <p:bldP spid="11" grpId="0" animBg="1"/>
      <p:bldP spid="11" grpId="1" animBg="1"/>
      <p:bldP spid="12" grpId="0" animBg="1"/>
      <p:bldP spid="12" grpId="1" animBg="1"/>
      <p:bldP spid="7" grpId="0" animBg="1"/>
      <p:bldP spid="7" grpId="1" animBg="1"/>
      <p:bldP spid="10" grpId="0" animBg="1"/>
      <p:bldP spid="10" grpId="1" animBg="1"/>
      <p:bldP spid="13" grpId="0" animBg="1"/>
      <p:bldP spid="13" grpId="1" animBg="1"/>
      <p:bldP spid="14" grpId="0" animBg="1"/>
      <p:bldP spid="14"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DBF03-BB04-3525-C548-844F3C0D11EE}"/>
              </a:ext>
            </a:extLst>
          </p:cNvPr>
          <p:cNvSpPr>
            <a:spLocks noGrp="1"/>
          </p:cNvSpPr>
          <p:nvPr>
            <p:ph type="title"/>
          </p:nvPr>
        </p:nvSpPr>
        <p:spPr>
          <a:xfrm>
            <a:off x="411480" y="987552"/>
            <a:ext cx="4485861" cy="1088136"/>
          </a:xfrm>
        </p:spPr>
        <p:txBody>
          <a:bodyPr vert="horz" lIns="91440" tIns="45720" rIns="91440" bIns="45720" rtlCol="0" anchor="b">
            <a:normAutofit/>
          </a:bodyPr>
          <a:lstStyle/>
          <a:p>
            <a:pPr defTabSz="914400"/>
            <a:r>
              <a:rPr lang="en-US" sz="3400"/>
              <a:t>Key Responsibilities of Suppliers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F996F7CD-2602-DD07-69E2-2384474FAE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75772" y="2437557"/>
            <a:ext cx="4891314" cy="4206211"/>
          </a:xfrm>
        </p:spPr>
        <p:txBody>
          <a:bodyPr>
            <a:noAutofit/>
          </a:bodyPr>
          <a:lstStyle/>
          <a:p>
            <a:pPr marL="0" indent="0">
              <a:spcBef>
                <a:spcPts val="2500"/>
              </a:spcBef>
              <a:buFont typeface="Arial" panose="020B0604020202020204" pitchFamily="34" charset="0"/>
              <a:buNone/>
            </a:pPr>
            <a:r>
              <a:rPr lang="en-GB" sz="1400" b="1" dirty="0"/>
              <a:t>Provision of Contact Emails</a:t>
            </a:r>
          </a:p>
          <a:p>
            <a:pPr marL="0" lvl="1" indent="0">
              <a:buNone/>
            </a:pPr>
            <a:r>
              <a:rPr lang="en-GB" sz="1400" dirty="0"/>
              <a:t>Suppliers must provide one or more contact emails to the Secretariat for incident notification from Distributors. To do this, please use the self-service party management portal (</a:t>
            </a:r>
            <a:r>
              <a:rPr lang="en-GB" sz="1400" b="1" dirty="0">
                <a:ea typeface="+mn-lt"/>
                <a:cs typeface="+mn-lt"/>
                <a:hlinkClick r:id="rId3"/>
              </a:rPr>
              <a:t>https://www.dcusa.co.uk/party-management/</a:t>
            </a:r>
            <a:r>
              <a:rPr lang="en-GB" sz="1400" dirty="0">
                <a:ea typeface="+mn-lt"/>
                <a:cs typeface="+mn-lt"/>
              </a:rPr>
              <a:t>)</a:t>
            </a:r>
            <a:r>
              <a:rPr lang="en-GB" sz="1400" dirty="0"/>
              <a:t> and following the instructions in the upcoming slides.</a:t>
            </a:r>
          </a:p>
          <a:p>
            <a:pPr marL="0" indent="0">
              <a:spcBef>
                <a:spcPts val="1200"/>
              </a:spcBef>
              <a:buFont typeface="Arial" panose="020B0604020202020204" pitchFamily="34" charset="0"/>
              <a:buNone/>
            </a:pPr>
            <a:r>
              <a:rPr lang="en-GB" sz="1400" b="1" dirty="0"/>
              <a:t>Annual Confirmation Requirement</a:t>
            </a:r>
          </a:p>
          <a:p>
            <a:pPr marL="0" lvl="1" indent="0">
              <a:buNone/>
            </a:pPr>
            <a:r>
              <a:rPr lang="en-GB" sz="1400" dirty="0"/>
              <a:t>Contact email addresses must be confirmed and updated </a:t>
            </a:r>
            <a:r>
              <a:rPr lang="en-GB" sz="1400" b="1" u="sng" dirty="0"/>
              <a:t>annually by 30 September</a:t>
            </a:r>
            <a:r>
              <a:rPr lang="en-GB" sz="1400" dirty="0"/>
              <a:t> to ensure accuracy. End of September was chosen because it is the lead up to winter and that is the most likely time for major incidents to occur.</a:t>
            </a:r>
          </a:p>
          <a:p>
            <a:pPr marL="0" indent="0">
              <a:spcBef>
                <a:spcPts val="1200"/>
              </a:spcBef>
              <a:buFont typeface="Arial" panose="020B0604020202020204" pitchFamily="34" charset="0"/>
              <a:buNone/>
            </a:pPr>
            <a:r>
              <a:rPr lang="en-GB" sz="1400" b="1" dirty="0"/>
              <a:t>Importance of Updates</a:t>
            </a:r>
          </a:p>
          <a:p>
            <a:pPr marL="0" lvl="1" indent="0">
              <a:buNone/>
            </a:pPr>
            <a:r>
              <a:rPr lang="en-GB" sz="1400" dirty="0"/>
              <a:t>Whilst there is a requirement for Suppliers to do this annually by the end of each September, you can always do this at any time throughout the year. Keeping these details up to date means distributors will have the correct details to let you know about any major incidents on their networks, otherwise, you might be kept in the dark and may not know what to say to your customers if the phone you for information.</a:t>
            </a:r>
          </a:p>
        </p:txBody>
      </p:sp>
      <p:pic>
        <p:nvPicPr>
          <p:cNvPr id="5" name="Content Placeholder 4" descr="Email marketing online message network security internet">
            <a:extLst>
              <a:ext uri="{FF2B5EF4-FFF2-40B4-BE49-F238E27FC236}">
                <a16:creationId xmlns:a16="http://schemas.microsoft.com/office/drawing/2014/main" id="{581122E4-B07E-4953-A744-DB5457A4A188}"/>
              </a:ext>
            </a:extLst>
          </p:cNvPr>
          <p:cNvPicPr>
            <a:picLocks noGrp="1" noChangeAspect="1"/>
          </p:cNvPicPr>
          <p:nvPr>
            <p:ph type="pic" sz="quarter" idx="15"/>
          </p:nvPr>
        </p:nvPicPr>
        <p:blipFill>
          <a:blip r:embed="rId4"/>
          <a:srcRect l="36369" r="7168"/>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273022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D3B5C-88B8-D629-AFC3-E30F501A0EF5}"/>
              </a:ext>
            </a:extLst>
          </p:cNvPr>
          <p:cNvSpPr>
            <a:spLocks noGrp="1"/>
          </p:cNvSpPr>
          <p:nvPr>
            <p:ph type="title"/>
          </p:nvPr>
        </p:nvSpPr>
        <p:spPr>
          <a:xfrm>
            <a:off x="411480" y="987552"/>
            <a:ext cx="4485861" cy="1088136"/>
          </a:xfrm>
        </p:spPr>
        <p:txBody>
          <a:bodyPr vert="horz" lIns="91440" tIns="45720" rIns="91440" bIns="45720" rtlCol="0" anchor="b">
            <a:normAutofit/>
          </a:bodyPr>
          <a:lstStyle/>
          <a:p>
            <a:pPr defTabSz="914400"/>
            <a:r>
              <a:rPr lang="en-US" sz="3400"/>
              <a:t>Distributor Obligations During Incidents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C9424637-9E58-793D-2671-83C36926CEE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752" y="2514600"/>
            <a:ext cx="4792762" cy="4343400"/>
          </a:xfrm>
        </p:spPr>
        <p:txBody>
          <a:bodyPr>
            <a:noAutofit/>
          </a:bodyPr>
          <a:lstStyle/>
          <a:p>
            <a:pPr marL="0" indent="0">
              <a:spcBef>
                <a:spcPts val="2500"/>
              </a:spcBef>
              <a:buFont typeface="Arial" panose="020B0604020202020204" pitchFamily="34" charset="0"/>
              <a:buNone/>
            </a:pPr>
            <a:r>
              <a:rPr lang="en-GB" sz="1400" b="1" dirty="0"/>
              <a:t>Incident Notification Requirements</a:t>
            </a:r>
          </a:p>
          <a:p>
            <a:pPr marL="0" lvl="1" indent="0">
              <a:buFont typeface="Arial" panose="020B0604020202020204" pitchFamily="34" charset="0"/>
              <a:buNone/>
            </a:pPr>
            <a:r>
              <a:rPr lang="en-GB" sz="1400" dirty="0"/>
              <a:t>Distributors must notify suppliers by email when supply interruptions affect over 5,000 customers and voltage exceeds 1,000 volts.</a:t>
            </a:r>
          </a:p>
          <a:p>
            <a:pPr marL="0" indent="0">
              <a:spcBef>
                <a:spcPts val="1200"/>
              </a:spcBef>
              <a:buFont typeface="Arial" panose="020B0604020202020204" pitchFamily="34" charset="0"/>
              <a:buNone/>
            </a:pPr>
            <a:r>
              <a:rPr lang="en-GB" sz="1400" b="1" dirty="0"/>
              <a:t>Details Included in Notification</a:t>
            </a:r>
          </a:p>
          <a:p>
            <a:pPr marL="0" lvl="1" indent="0">
              <a:buFont typeface="Arial" panose="020B0604020202020204" pitchFamily="34" charset="0"/>
              <a:buNone/>
            </a:pPr>
            <a:r>
              <a:rPr lang="en-GB" sz="1400" dirty="0"/>
              <a:t>Notification must include affected customer numbers, impacted areas, incident nature, and estimated restoration time.</a:t>
            </a:r>
          </a:p>
          <a:p>
            <a:pPr marL="0" indent="0">
              <a:spcBef>
                <a:spcPts val="1200"/>
              </a:spcBef>
              <a:buFont typeface="Arial" panose="020B0604020202020204" pitchFamily="34" charset="0"/>
              <a:buNone/>
            </a:pPr>
            <a:r>
              <a:rPr lang="en-GB" sz="1400" b="1" dirty="0"/>
              <a:t>Restoration Confirmation</a:t>
            </a:r>
          </a:p>
          <a:p>
            <a:pPr marL="0" lvl="1" indent="0">
              <a:buFont typeface="Arial" panose="020B0604020202020204" pitchFamily="34" charset="0"/>
              <a:buNone/>
            </a:pPr>
            <a:r>
              <a:rPr lang="en-GB" sz="1400" dirty="0"/>
              <a:t>After power restoration, distributors send follow-up emails confirming supply has been reinstated.</a:t>
            </a:r>
          </a:p>
          <a:p>
            <a:pPr marL="0" indent="0">
              <a:spcBef>
                <a:spcPts val="1200"/>
              </a:spcBef>
              <a:buFont typeface="Arial" panose="020B0604020202020204" pitchFamily="34" charset="0"/>
              <a:buNone/>
            </a:pPr>
            <a:r>
              <a:rPr lang="en-GB" sz="1400" b="1" dirty="0"/>
              <a:t>Purpose of Notifications</a:t>
            </a:r>
          </a:p>
          <a:p>
            <a:pPr marL="0" lvl="1" indent="0">
              <a:buFont typeface="Arial" panose="020B0604020202020204" pitchFamily="34" charset="0"/>
              <a:buNone/>
            </a:pPr>
            <a:r>
              <a:rPr lang="en-GB" sz="1400" dirty="0"/>
              <a:t>Notifications keep suppliers informed, helping manage customer expectations and coordinate response actions.</a:t>
            </a:r>
          </a:p>
        </p:txBody>
      </p:sp>
      <p:pic>
        <p:nvPicPr>
          <p:cNvPr id="5" name="Content Placeholder 4" descr="Conceptual image of outdoor electricity power line towers over orange sky during sunset.">
            <a:extLst>
              <a:ext uri="{FF2B5EF4-FFF2-40B4-BE49-F238E27FC236}">
                <a16:creationId xmlns:a16="http://schemas.microsoft.com/office/drawing/2014/main" id="{52C5C597-D89A-4C4F-8684-CC071E37E8B2}"/>
              </a:ext>
            </a:extLst>
          </p:cNvPr>
          <p:cNvPicPr>
            <a:picLocks noGrp="1" noChangeAspect="1"/>
          </p:cNvPicPr>
          <p:nvPr>
            <p:ph type="pic" sz="quarter" idx="15"/>
          </p:nvPr>
        </p:nvPicPr>
        <p:blipFill>
          <a:blip r:embed="rId3"/>
          <a:srcRect t="13060" r="1" b="6745"/>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695250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79AC3-0017-247A-A55D-A4A940B34CFE}"/>
              </a:ext>
            </a:extLst>
          </p:cNvPr>
          <p:cNvSpPr>
            <a:spLocks noGrp="1"/>
          </p:cNvSpPr>
          <p:nvPr>
            <p:ph type="title"/>
          </p:nvPr>
        </p:nvSpPr>
        <p:spPr>
          <a:xfrm>
            <a:off x="411480" y="987552"/>
            <a:ext cx="4485861" cy="1088136"/>
          </a:xfrm>
        </p:spPr>
        <p:txBody>
          <a:bodyPr vert="horz" lIns="91440" tIns="45720" rIns="91440" bIns="45720" rtlCol="0" anchor="b">
            <a:normAutofit/>
          </a:bodyPr>
          <a:lstStyle/>
          <a:p>
            <a:pPr defTabSz="914400"/>
            <a:r>
              <a:rPr lang="en-US" dirty="0"/>
              <a:t>Exceptions and Importance of Notifications</a:t>
            </a: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6619AF99-05AB-F970-96CE-50B63D3440D0}"/>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6616" y="2514600"/>
            <a:ext cx="4723384" cy="3475736"/>
          </a:xfrm>
        </p:spPr>
        <p:txBody>
          <a:bodyPr>
            <a:noAutofit/>
          </a:bodyPr>
          <a:lstStyle/>
          <a:p>
            <a:pPr marL="0" indent="0">
              <a:spcBef>
                <a:spcPts val="2500"/>
              </a:spcBef>
              <a:buFont typeface="Arial" panose="020B0604020202020204" pitchFamily="34" charset="0"/>
              <a:buNone/>
            </a:pPr>
            <a:r>
              <a:rPr lang="en-US" sz="1400" b="1" dirty="0"/>
              <a:t>Notification Exceptions</a:t>
            </a:r>
          </a:p>
          <a:p>
            <a:pPr marL="0" lvl="1" indent="0">
              <a:buNone/>
            </a:pPr>
            <a:r>
              <a:rPr lang="en-US" sz="1400" dirty="0"/>
              <a:t>When incidents are severe, full details may not be immediately provided by distributors, but reasonable notification efforts are required.</a:t>
            </a:r>
          </a:p>
          <a:p>
            <a:pPr marL="0" indent="0">
              <a:spcBef>
                <a:spcPts val="1200"/>
              </a:spcBef>
              <a:buFont typeface="Arial" panose="020B0604020202020204" pitchFamily="34" charset="0"/>
              <a:buNone/>
            </a:pPr>
            <a:r>
              <a:rPr lang="en-US" sz="1400" b="1" dirty="0"/>
              <a:t>Supplier Notification Criteria</a:t>
            </a:r>
          </a:p>
          <a:p>
            <a:pPr marL="0" lvl="1" indent="0">
              <a:buNone/>
            </a:pPr>
            <a:r>
              <a:rPr lang="en-US" sz="1400" dirty="0"/>
              <a:t>Notifications related to incidents affecting a large number of customer and information related to restoration timeframes are sent </a:t>
            </a:r>
            <a:r>
              <a:rPr lang="en-US" sz="1400" b="1" u="sng" dirty="0"/>
              <a:t>only </a:t>
            </a:r>
            <a:r>
              <a:rPr lang="en-US" sz="1400" dirty="0"/>
              <a:t>to Supplier Parties with a valid '</a:t>
            </a:r>
            <a:r>
              <a:rPr lang="en-US" sz="1400" dirty="0">
                <a:ea typeface="Lato"/>
                <a:cs typeface="Lato"/>
              </a:rPr>
              <a:t>Incident Management'</a:t>
            </a:r>
            <a:r>
              <a:rPr lang="en-US" sz="1400" dirty="0"/>
              <a:t> email address contained on the </a:t>
            </a:r>
            <a:r>
              <a:rPr lang="en-US" sz="1400" dirty="0">
                <a:ea typeface="+mn-lt"/>
                <a:cs typeface="+mn-lt"/>
              </a:rPr>
              <a:t>Escalation Contacts page (</a:t>
            </a:r>
            <a:r>
              <a:rPr lang="en-US" sz="1400" dirty="0">
                <a:ea typeface="+mn-lt"/>
                <a:cs typeface="+mn-lt"/>
                <a:hlinkClick r:id="rId3"/>
              </a:rPr>
              <a:t>https://www.dcusa.co.uk/about-dcusa/escalation-contacts/</a:t>
            </a:r>
            <a:r>
              <a:rPr lang="en-US" sz="1400" dirty="0"/>
              <a:t>  .</a:t>
            </a:r>
          </a:p>
          <a:p>
            <a:pPr marL="0" indent="0">
              <a:spcBef>
                <a:spcPts val="1200"/>
              </a:spcBef>
              <a:buFont typeface="Arial" panose="020B0604020202020204" pitchFamily="34" charset="0"/>
              <a:buNone/>
            </a:pPr>
            <a:r>
              <a:rPr lang="en-US" sz="1400" b="1" dirty="0"/>
              <a:t>Importance of Timely Notifications</a:t>
            </a:r>
          </a:p>
          <a:p>
            <a:pPr marL="0" lvl="1" indent="0">
              <a:buNone/>
            </a:pPr>
            <a:r>
              <a:rPr lang="en-US" sz="1400" dirty="0"/>
              <a:t>Timely notifications help Suppliers respond effectively, improving service, operational planning and ability to explain information to their customers. </a:t>
            </a:r>
          </a:p>
        </p:txBody>
      </p:sp>
      <p:pic>
        <p:nvPicPr>
          <p:cNvPr id="5" name="Content Placeholder 4" descr="Lightning Symbol">
            <a:extLst>
              <a:ext uri="{FF2B5EF4-FFF2-40B4-BE49-F238E27FC236}">
                <a16:creationId xmlns:a16="http://schemas.microsoft.com/office/drawing/2014/main" id="{B32CB92F-535E-41DF-9825-F8EEF396EA77}"/>
              </a:ext>
            </a:extLst>
          </p:cNvPr>
          <p:cNvPicPr>
            <a:picLocks noGrp="1" noChangeAspect="1"/>
          </p:cNvPicPr>
          <p:nvPr>
            <p:ph type="pic" idx="1"/>
          </p:nvPr>
        </p:nvPicPr>
        <p:blipFill>
          <a:blip r:embed="rId4"/>
          <a:srcRect l="9139" r="11564" b="2"/>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
        <p:nvSpPr>
          <p:cNvPr id="6" name="TextBox 5">
            <a:hlinkClick r:id="" action="ppaction://hlinkshowjump?jump=nextslide" highlightClick="1"/>
            <a:hlinkHover r:id="" action="ppaction://noaction" highlightClick="1"/>
            <a:extLst>
              <a:ext uri="{FF2B5EF4-FFF2-40B4-BE49-F238E27FC236}">
                <a16:creationId xmlns:a16="http://schemas.microsoft.com/office/drawing/2014/main" id="{F47F8CC2-F994-5F7A-CC15-6DC2141E1714}"/>
              </a:ext>
            </a:extLst>
          </p:cNvPr>
          <p:cNvSpPr txBox="1"/>
          <p:nvPr/>
        </p:nvSpPr>
        <p:spPr>
          <a:xfrm>
            <a:off x="335677" y="6200648"/>
            <a:ext cx="4540725" cy="367308"/>
          </a:xfrm>
          <a:prstGeom prst="roundRect">
            <a:avLst>
              <a:gd name="adj" fmla="val 28845"/>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sz="1400" b="1" dirty="0"/>
              <a:t>Click me to see how </a:t>
            </a:r>
            <a:r>
              <a:rPr lang="en-GB" sz="1400" b="1"/>
              <a:t>to manage </a:t>
            </a:r>
            <a:r>
              <a:rPr lang="en-GB" sz="1400" b="1" dirty="0"/>
              <a:t>the contact details</a:t>
            </a:r>
          </a:p>
        </p:txBody>
      </p:sp>
    </p:spTree>
    <p:extLst>
      <p:ext uri="{BB962C8B-B14F-4D97-AF65-F5344CB8AC3E}">
        <p14:creationId xmlns:p14="http://schemas.microsoft.com/office/powerpoint/2010/main" val="421850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0A7A6-B672-79C3-B5A3-7C4F792B66E8}"/>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7EEDE8E-9FB7-3075-8A7D-EF9C701D5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08" y="4"/>
            <a:ext cx="11590987" cy="6858000"/>
          </a:xfrm>
          <a:prstGeom prst="rect">
            <a:avLst/>
          </a:prstGeom>
        </p:spPr>
      </p:pic>
      <p:sp>
        <p:nvSpPr>
          <p:cNvPr id="6" name="Rectangle 5">
            <a:hlinkClick r:id="" action="ppaction://hlinkshowjump?jump=nextslide"/>
            <a:hlinkHover r:id="" action="ppaction://noaction" highlightClick="1"/>
            <a:extLst>
              <a:ext uri="{FF2B5EF4-FFF2-40B4-BE49-F238E27FC236}">
                <a16:creationId xmlns:a16="http://schemas.microsoft.com/office/drawing/2014/main" id="{6C8EAF3F-FC69-BF9F-79DD-46791E7EC0B1}"/>
              </a:ext>
            </a:extLst>
          </p:cNvPr>
          <p:cNvSpPr/>
          <p:nvPr/>
        </p:nvSpPr>
        <p:spPr>
          <a:xfrm>
            <a:off x="2165206" y="5374433"/>
            <a:ext cx="2524477" cy="774440"/>
          </a:xfrm>
          <a:prstGeom prst="rect">
            <a:avLst/>
          </a:prstGeom>
          <a:solidFill>
            <a:srgbClr val="6C8944"/>
          </a:solidFill>
        </p:spPr>
        <p:style>
          <a:lnRef idx="3">
            <a:schemeClr val="lt1"/>
          </a:lnRef>
          <a:fillRef idx="1">
            <a:schemeClr val="accent2"/>
          </a:fillRef>
          <a:effectRef idx="1">
            <a:schemeClr val="accent2"/>
          </a:effectRef>
          <a:fontRef idx="minor">
            <a:schemeClr val="lt1"/>
          </a:fontRef>
        </p:style>
        <p:txBody>
          <a:bodyPr rtlCol="0" anchor="t"/>
          <a:lstStyle/>
          <a:p>
            <a:endParaRPr lang="en-GB" sz="600" dirty="0">
              <a:solidFill>
                <a:schemeClr val="bg1"/>
              </a:solidFill>
              <a:latin typeface="Aptos SemiBold" panose="020F0502020204030204" pitchFamily="34" charset="0"/>
            </a:endParaRPr>
          </a:p>
          <a:p>
            <a:r>
              <a:rPr lang="en-GB" sz="1400" dirty="0">
                <a:solidFill>
                  <a:schemeClr val="bg1"/>
                </a:solidFill>
                <a:latin typeface="Aptos SemiBold" panose="020F0502020204030204" pitchFamily="34" charset="0"/>
              </a:rPr>
              <a:t>ELECTRALINK LIMITED</a:t>
            </a:r>
          </a:p>
          <a:p>
            <a:endParaRPr lang="en-GB" sz="800" dirty="0">
              <a:solidFill>
                <a:schemeClr val="bg1"/>
              </a:solidFill>
              <a:latin typeface="Aptos SemiBold" panose="020F0502020204030204" pitchFamily="34" charset="0"/>
            </a:endParaRPr>
          </a:p>
          <a:p>
            <a:r>
              <a:rPr lang="en-GB" sz="900" dirty="0">
                <a:solidFill>
                  <a:schemeClr val="bg1"/>
                </a:solidFill>
                <a:latin typeface="Aptos SemiBold" panose="020F0502020204030204" pitchFamily="34" charset="0"/>
              </a:rPr>
              <a:t>Role: Contract Manager                  Status: Active</a:t>
            </a:r>
          </a:p>
        </p:txBody>
      </p:sp>
      <p:sp>
        <p:nvSpPr>
          <p:cNvPr id="7" name="Speech Bubble: Rectangle 6">
            <a:extLst>
              <a:ext uri="{FF2B5EF4-FFF2-40B4-BE49-F238E27FC236}">
                <a16:creationId xmlns:a16="http://schemas.microsoft.com/office/drawing/2014/main" id="{891B0D07-0FC9-7B91-88EC-25A4630FAA6F}"/>
              </a:ext>
            </a:extLst>
          </p:cNvPr>
          <p:cNvSpPr/>
          <p:nvPr/>
        </p:nvSpPr>
        <p:spPr>
          <a:xfrm>
            <a:off x="5514261" y="5019869"/>
            <a:ext cx="1639884" cy="459342"/>
          </a:xfrm>
          <a:prstGeom prst="wedgeRectCallout">
            <a:avLst>
              <a:gd name="adj1" fmla="val -92372"/>
              <a:gd name="adj2" fmla="val 113046"/>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Click Me!</a:t>
            </a:r>
          </a:p>
        </p:txBody>
      </p:sp>
    </p:spTree>
    <p:extLst>
      <p:ext uri="{BB962C8B-B14F-4D97-AF65-F5344CB8AC3E}">
        <p14:creationId xmlns:p14="http://schemas.microsoft.com/office/powerpoint/2010/main" val="429098216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2DB9-DB62-A9C0-DBDF-5F2409EA3A26}"/>
            </a:ext>
          </a:extLst>
        </p:cNvPr>
        <p:cNvGrpSpPr/>
        <p:nvPr/>
      </p:nvGrpSpPr>
      <p:grpSpPr>
        <a:xfrm>
          <a:off x="0" y="0"/>
          <a:ext cx="0" cy="0"/>
          <a:chOff x="0" y="0"/>
          <a:chExt cx="0" cy="0"/>
        </a:xfrm>
      </p:grpSpPr>
      <p:pic>
        <p:nvPicPr>
          <p:cNvPr id="9" name="Picture 8" descr="A screenshot of a computer&#10;&#10;AI-generated content may be incorrect.">
            <a:extLst>
              <a:ext uri="{FF2B5EF4-FFF2-40B4-BE49-F238E27FC236}">
                <a16:creationId xmlns:a16="http://schemas.microsoft.com/office/drawing/2014/main" id="{A305B70B-5ECF-D8C4-C462-9404CD42E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08" y="4"/>
            <a:ext cx="11590987" cy="6858000"/>
          </a:xfrm>
          <a:prstGeom prst="rect">
            <a:avLst/>
          </a:prstGeom>
        </p:spPr>
      </p:pic>
      <p:sp>
        <p:nvSpPr>
          <p:cNvPr id="3" name="Speech Bubble: Rectangle 2" hidden="1">
            <a:extLst>
              <a:ext uri="{FF2B5EF4-FFF2-40B4-BE49-F238E27FC236}">
                <a16:creationId xmlns:a16="http://schemas.microsoft.com/office/drawing/2014/main" id="{CB62D80A-E337-60F8-C731-2EB00DF63617}"/>
              </a:ext>
            </a:extLst>
          </p:cNvPr>
          <p:cNvSpPr/>
          <p:nvPr/>
        </p:nvSpPr>
        <p:spPr>
          <a:xfrm>
            <a:off x="10711412" y="2108717"/>
            <a:ext cx="1639884" cy="868877"/>
          </a:xfrm>
          <a:prstGeom prst="wedgeRectCallout">
            <a:avLst>
              <a:gd name="adj1" fmla="val -92372"/>
              <a:gd name="adj2" fmla="val 113046"/>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Click Me!</a:t>
            </a:r>
          </a:p>
        </p:txBody>
      </p:sp>
      <p:sp>
        <p:nvSpPr>
          <p:cNvPr id="2" name="Rectangle 1">
            <a:hlinkClick r:id="" action="ppaction://hlinkshowjump?jump=nextslide"/>
            <a:hlinkHover r:id="" action="ppaction://noaction" highlightClick="1"/>
            <a:extLst>
              <a:ext uri="{FF2B5EF4-FFF2-40B4-BE49-F238E27FC236}">
                <a16:creationId xmlns:a16="http://schemas.microsoft.com/office/drawing/2014/main" id="{72553BBE-020D-B37E-A0C4-6695F10A56C4}"/>
              </a:ext>
            </a:extLst>
          </p:cNvPr>
          <p:cNvSpPr/>
          <p:nvPr/>
        </p:nvSpPr>
        <p:spPr>
          <a:xfrm>
            <a:off x="6090580" y="4064532"/>
            <a:ext cx="2477193" cy="1480474"/>
          </a:xfrm>
          <a:prstGeom prst="rect">
            <a:avLst/>
          </a:prstGeom>
          <a:solidFill>
            <a:srgbClr val="6C8944"/>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endParaRPr lang="en-GB" sz="900" dirty="0">
              <a:solidFill>
                <a:schemeClr val="bg1"/>
              </a:solidFill>
              <a:latin typeface="Aptos SemiBold" panose="020F0502020204030204" pitchFamily="34" charset="0"/>
            </a:endParaRPr>
          </a:p>
          <a:p>
            <a:endParaRPr lang="en-GB" sz="900" dirty="0">
              <a:solidFill>
                <a:schemeClr val="bg1"/>
              </a:solidFill>
              <a:latin typeface="Aptos SemiBold" panose="020F0502020204030204" pitchFamily="34" charset="0"/>
            </a:endParaRPr>
          </a:p>
          <a:p>
            <a:pPr algn="ctr">
              <a:lnSpc>
                <a:spcPts val="1600"/>
              </a:lnSpc>
            </a:pPr>
            <a:r>
              <a:rPr lang="en-GB" sz="1000" dirty="0">
                <a:solidFill>
                  <a:schemeClr val="bg1"/>
                </a:solidFill>
              </a:rPr>
              <a:t>Manage Operational Contacts</a:t>
            </a:r>
          </a:p>
        </p:txBody>
      </p:sp>
      <p:sp>
        <p:nvSpPr>
          <p:cNvPr id="8" name="Flowchart: Delay 7">
            <a:extLst>
              <a:ext uri="{FF2B5EF4-FFF2-40B4-BE49-F238E27FC236}">
                <a16:creationId xmlns:a16="http://schemas.microsoft.com/office/drawing/2014/main" id="{FD51C2F1-5197-119A-B272-6B4BC2576A95}"/>
              </a:ext>
            </a:extLst>
          </p:cNvPr>
          <p:cNvSpPr/>
          <p:nvPr/>
        </p:nvSpPr>
        <p:spPr>
          <a:xfrm rot="16200000">
            <a:off x="7226973" y="4514472"/>
            <a:ext cx="90436" cy="214748"/>
          </a:xfrm>
          <a:prstGeom prst="flowChartDelay">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C1AB502-FCDA-1871-3DF1-30B2CAC0BEF3}"/>
              </a:ext>
            </a:extLst>
          </p:cNvPr>
          <p:cNvSpPr/>
          <p:nvPr/>
        </p:nvSpPr>
        <p:spPr>
          <a:xfrm>
            <a:off x="7211585" y="4423392"/>
            <a:ext cx="113639" cy="15323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13">
            <a:extLst>
              <a:ext uri="{FF2B5EF4-FFF2-40B4-BE49-F238E27FC236}">
                <a16:creationId xmlns:a16="http://schemas.microsoft.com/office/drawing/2014/main" id="{7CCB819D-D3E3-CD43-6432-ECA75724889C}"/>
              </a:ext>
            </a:extLst>
          </p:cNvPr>
          <p:cNvSpPr/>
          <p:nvPr/>
        </p:nvSpPr>
        <p:spPr>
          <a:xfrm>
            <a:off x="9238399" y="4207722"/>
            <a:ext cx="1639884" cy="459342"/>
          </a:xfrm>
          <a:prstGeom prst="wedgeRectCallout">
            <a:avLst>
              <a:gd name="adj1" fmla="val -123899"/>
              <a:gd name="adj2" fmla="val 46541"/>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Click Me!</a:t>
            </a:r>
          </a:p>
        </p:txBody>
      </p:sp>
    </p:spTree>
    <p:extLst>
      <p:ext uri="{BB962C8B-B14F-4D97-AF65-F5344CB8AC3E}">
        <p14:creationId xmlns:p14="http://schemas.microsoft.com/office/powerpoint/2010/main" val="4114027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23CCD-104D-EF1E-0F80-9B2F1270D486}"/>
              </a:ext>
            </a:extLst>
          </p:cNvPr>
          <p:cNvPicPr>
            <a:picLocks noChangeAspect="1"/>
          </p:cNvPicPr>
          <p:nvPr/>
        </p:nvPicPr>
        <p:blipFill>
          <a:blip r:embed="rId2"/>
          <a:stretch>
            <a:fillRect/>
          </a:stretch>
        </p:blipFill>
        <p:spPr>
          <a:xfrm>
            <a:off x="1013267" y="0"/>
            <a:ext cx="10165466" cy="6858000"/>
          </a:xfrm>
          <a:prstGeom prst="rect">
            <a:avLst/>
          </a:prstGeom>
        </p:spPr>
      </p:pic>
      <p:sp>
        <p:nvSpPr>
          <p:cNvPr id="6" name="Flowchart: Process 5">
            <a:extLst>
              <a:ext uri="{FF2B5EF4-FFF2-40B4-BE49-F238E27FC236}">
                <a16:creationId xmlns:a16="http://schemas.microsoft.com/office/drawing/2014/main" id="{3132D35A-A5BD-3672-148B-243B0488E017}"/>
              </a:ext>
            </a:extLst>
          </p:cNvPr>
          <p:cNvSpPr/>
          <p:nvPr/>
        </p:nvSpPr>
        <p:spPr>
          <a:xfrm>
            <a:off x="4489807" y="1489712"/>
            <a:ext cx="5301466" cy="1171254"/>
          </a:xfrm>
          <a:prstGeom prst="flowChartProcess">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Once on this page, you have a few options, you’ll either need to just validate the contact details set out or you may need to edit the details or if none are present, create new details.</a:t>
            </a:r>
            <a:endParaRPr lang="en-GB" sz="1200" dirty="0">
              <a:solidFill>
                <a:sysClr val="windowText" lastClr="000000"/>
              </a:solidFill>
            </a:endParaRPr>
          </a:p>
        </p:txBody>
      </p:sp>
    </p:spTree>
    <p:extLst>
      <p:ext uri="{BB962C8B-B14F-4D97-AF65-F5344CB8AC3E}">
        <p14:creationId xmlns:p14="http://schemas.microsoft.com/office/powerpoint/2010/main" val="140697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568054-1C57-78EE-51DC-FA924FF1351A}"/>
              </a:ext>
            </a:extLst>
          </p:cNvPr>
          <p:cNvPicPr>
            <a:picLocks noChangeAspect="1"/>
          </p:cNvPicPr>
          <p:nvPr/>
        </p:nvPicPr>
        <p:blipFill>
          <a:blip r:embed="rId3"/>
          <a:stretch>
            <a:fillRect/>
          </a:stretch>
        </p:blipFill>
        <p:spPr>
          <a:xfrm>
            <a:off x="604071" y="452022"/>
            <a:ext cx="10983858" cy="5953956"/>
          </a:xfrm>
          <a:prstGeom prst="rect">
            <a:avLst/>
          </a:prstGeom>
        </p:spPr>
      </p:pic>
      <p:sp>
        <p:nvSpPr>
          <p:cNvPr id="9" name="Speech Bubble: Rectangle 8">
            <a:extLst>
              <a:ext uri="{FF2B5EF4-FFF2-40B4-BE49-F238E27FC236}">
                <a16:creationId xmlns:a16="http://schemas.microsoft.com/office/drawing/2014/main" id="{BB828BF7-B752-6100-FFF0-143E0FAB6BD7}"/>
              </a:ext>
            </a:extLst>
          </p:cNvPr>
          <p:cNvSpPr/>
          <p:nvPr/>
        </p:nvSpPr>
        <p:spPr>
          <a:xfrm>
            <a:off x="2763049" y="5458604"/>
            <a:ext cx="2695641" cy="877539"/>
          </a:xfrm>
          <a:prstGeom prst="wedgeRectCallout">
            <a:avLst>
              <a:gd name="adj1" fmla="val -103595"/>
              <a:gd name="adj2" fmla="val -142778"/>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ysClr val="windowText" lastClr="000000"/>
              </a:solidFill>
            </a:endParaRPr>
          </a:p>
        </p:txBody>
      </p:sp>
      <p:sp>
        <p:nvSpPr>
          <p:cNvPr id="5" name="Flowchart: Connector 4">
            <a:extLst>
              <a:ext uri="{FF2B5EF4-FFF2-40B4-BE49-F238E27FC236}">
                <a16:creationId xmlns:a16="http://schemas.microsoft.com/office/drawing/2014/main" id="{F2790AB7-D714-DD13-F40B-512679611104}"/>
              </a:ext>
            </a:extLst>
          </p:cNvPr>
          <p:cNvSpPr/>
          <p:nvPr/>
        </p:nvSpPr>
        <p:spPr>
          <a:xfrm>
            <a:off x="1024128" y="3319272"/>
            <a:ext cx="429768" cy="457200"/>
          </a:xfrm>
          <a:prstGeom prst="flowChartConnector">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7A848C08-7F8E-963D-990F-517C5C02DA45}"/>
              </a:ext>
            </a:extLst>
          </p:cNvPr>
          <p:cNvSpPr/>
          <p:nvPr/>
        </p:nvSpPr>
        <p:spPr>
          <a:xfrm>
            <a:off x="1024128" y="4312920"/>
            <a:ext cx="429768" cy="457200"/>
          </a:xfrm>
          <a:prstGeom prst="flowChartConnector">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id="{B2F7D21C-9F27-E0E6-A678-D00DC54BF328}"/>
              </a:ext>
            </a:extLst>
          </p:cNvPr>
          <p:cNvSpPr/>
          <p:nvPr/>
        </p:nvSpPr>
        <p:spPr>
          <a:xfrm>
            <a:off x="2763050" y="5458605"/>
            <a:ext cx="3083568" cy="947373"/>
          </a:xfrm>
          <a:prstGeom prst="wedgeRectCallout">
            <a:avLst>
              <a:gd name="adj1" fmla="val -98503"/>
              <a:gd name="adj2" fmla="val -236375"/>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ysClr val="windowText" lastClr="000000"/>
                </a:solidFill>
              </a:rPr>
              <a:t>STEP 1</a:t>
            </a:r>
          </a:p>
          <a:p>
            <a:pPr algn="ctr"/>
            <a:r>
              <a:rPr lang="en-GB" sz="1200" dirty="0">
                <a:solidFill>
                  <a:sysClr val="windowText" lastClr="000000"/>
                </a:solidFill>
              </a:rPr>
              <a:t>Review contact details and confirm if still current and if so, tick these boxes as you need to validate those contacts which is what the red text indicates</a:t>
            </a:r>
          </a:p>
        </p:txBody>
      </p:sp>
      <p:sp>
        <p:nvSpPr>
          <p:cNvPr id="8" name="Speech Bubble: Rectangle 7">
            <a:extLst>
              <a:ext uri="{FF2B5EF4-FFF2-40B4-BE49-F238E27FC236}">
                <a16:creationId xmlns:a16="http://schemas.microsoft.com/office/drawing/2014/main" id="{CA965376-71B5-0939-554E-80C3C8DF74E0}"/>
              </a:ext>
            </a:extLst>
          </p:cNvPr>
          <p:cNvSpPr/>
          <p:nvPr/>
        </p:nvSpPr>
        <p:spPr>
          <a:xfrm>
            <a:off x="3990100" y="154943"/>
            <a:ext cx="3307273" cy="1345084"/>
          </a:xfrm>
          <a:prstGeom prst="wedgeRectCallout">
            <a:avLst>
              <a:gd name="adj1" fmla="val -99531"/>
              <a:gd name="adj2" fmla="val 94734"/>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ysClr val="windowText" lastClr="000000"/>
                </a:solidFill>
              </a:rPr>
              <a:t>STEP 2</a:t>
            </a:r>
          </a:p>
          <a:p>
            <a:pPr algn="ctr"/>
            <a:r>
              <a:rPr lang="en-GB" sz="1200" dirty="0">
                <a:solidFill>
                  <a:sysClr val="windowText" lastClr="000000"/>
                </a:solidFill>
              </a:rPr>
              <a:t>You can validate your contacts in bulk by clicking this drop down and then selecting the ‘VALIDATE’ option and finally click the ‘APPLY BULK ACTIONS’ button to the right and go to next page of this document </a:t>
            </a:r>
          </a:p>
        </p:txBody>
      </p:sp>
      <p:sp>
        <p:nvSpPr>
          <p:cNvPr id="10" name="Speech Bubble: Rectangle 9">
            <a:extLst>
              <a:ext uri="{FF2B5EF4-FFF2-40B4-BE49-F238E27FC236}">
                <a16:creationId xmlns:a16="http://schemas.microsoft.com/office/drawing/2014/main" id="{077B884D-7529-1867-6D30-2BD09F16BE0F}"/>
              </a:ext>
            </a:extLst>
          </p:cNvPr>
          <p:cNvSpPr/>
          <p:nvPr/>
        </p:nvSpPr>
        <p:spPr>
          <a:xfrm>
            <a:off x="7376129" y="154943"/>
            <a:ext cx="3307273" cy="780005"/>
          </a:xfrm>
          <a:prstGeom prst="wedgeRectCallout">
            <a:avLst>
              <a:gd name="adj1" fmla="val 52069"/>
              <a:gd name="adj2" fmla="val 334815"/>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ysClr val="windowText" lastClr="000000"/>
                </a:solidFill>
              </a:rPr>
              <a:t>STEP 3</a:t>
            </a:r>
          </a:p>
          <a:p>
            <a:pPr algn="ctr"/>
            <a:r>
              <a:rPr lang="en-GB" sz="1200" dirty="0">
                <a:solidFill>
                  <a:sysClr val="windowText" lastClr="000000"/>
                </a:solidFill>
              </a:rPr>
              <a:t>If you need to edit the contact details for a particular contact, then select the EDIT button</a:t>
            </a:r>
          </a:p>
        </p:txBody>
      </p:sp>
      <p:sp>
        <p:nvSpPr>
          <p:cNvPr id="11" name="Rectangle: Rounded Corners 10">
            <a:hlinkClick r:id="rId4" action="ppaction://hlinksldjump" highlightClick="1"/>
            <a:hlinkHover r:id="" action="ppaction://noaction" highlightClick="1"/>
            <a:extLst>
              <a:ext uri="{FF2B5EF4-FFF2-40B4-BE49-F238E27FC236}">
                <a16:creationId xmlns:a16="http://schemas.microsoft.com/office/drawing/2014/main" id="{804F537E-3FA5-0511-2E16-82197F1DBD32}"/>
              </a:ext>
            </a:extLst>
          </p:cNvPr>
          <p:cNvSpPr/>
          <p:nvPr/>
        </p:nvSpPr>
        <p:spPr>
          <a:xfrm>
            <a:off x="10392854" y="4400256"/>
            <a:ext cx="540000" cy="324000"/>
          </a:xfrm>
          <a:prstGeom prst="roundRect">
            <a:avLst>
              <a:gd name="adj" fmla="val 7154"/>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lnSpc>
                <a:spcPts val="1600"/>
              </a:lnSpc>
            </a:pPr>
            <a:r>
              <a:rPr lang="en-GB" sz="1000" dirty="0">
                <a:solidFill>
                  <a:schemeClr val="bg1"/>
                </a:solidFill>
              </a:rPr>
              <a:t>EDIT</a:t>
            </a:r>
          </a:p>
        </p:txBody>
      </p:sp>
      <p:sp>
        <p:nvSpPr>
          <p:cNvPr id="12" name="Speech Bubble: Rectangle 11">
            <a:extLst>
              <a:ext uri="{FF2B5EF4-FFF2-40B4-BE49-F238E27FC236}">
                <a16:creationId xmlns:a16="http://schemas.microsoft.com/office/drawing/2014/main" id="{470F9087-2452-C531-ACBF-5BD933B655BD}"/>
              </a:ext>
            </a:extLst>
          </p:cNvPr>
          <p:cNvSpPr/>
          <p:nvPr/>
        </p:nvSpPr>
        <p:spPr>
          <a:xfrm>
            <a:off x="7337250" y="4999262"/>
            <a:ext cx="1639884" cy="459342"/>
          </a:xfrm>
          <a:prstGeom prst="wedgeRectCallout">
            <a:avLst>
              <a:gd name="adj1" fmla="val 133174"/>
              <a:gd name="adj2" fmla="val -106152"/>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ysClr val="windowText" lastClr="000000"/>
                </a:solidFill>
              </a:rPr>
              <a:t>Click me to see how to edit a contact</a:t>
            </a:r>
          </a:p>
        </p:txBody>
      </p:sp>
    </p:spTree>
    <p:extLst>
      <p:ext uri="{BB962C8B-B14F-4D97-AF65-F5344CB8AC3E}">
        <p14:creationId xmlns:p14="http://schemas.microsoft.com/office/powerpoint/2010/main" val="5862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E6682-BE32-C470-D6D5-C033E930AE93}"/>
              </a:ext>
            </a:extLst>
          </p:cNvPr>
          <p:cNvPicPr>
            <a:picLocks noChangeAspect="1"/>
          </p:cNvPicPr>
          <p:nvPr/>
        </p:nvPicPr>
        <p:blipFill>
          <a:blip r:embed="rId2"/>
          <a:stretch>
            <a:fillRect/>
          </a:stretch>
        </p:blipFill>
        <p:spPr>
          <a:xfrm>
            <a:off x="770799" y="0"/>
            <a:ext cx="10650401" cy="6858000"/>
          </a:xfrm>
          <a:prstGeom prst="rect">
            <a:avLst/>
          </a:prstGeom>
        </p:spPr>
      </p:pic>
      <p:sp>
        <p:nvSpPr>
          <p:cNvPr id="4" name="Speech Bubble: Rectangle 3">
            <a:extLst>
              <a:ext uri="{FF2B5EF4-FFF2-40B4-BE49-F238E27FC236}">
                <a16:creationId xmlns:a16="http://schemas.microsoft.com/office/drawing/2014/main" id="{F870A30B-32C2-7282-8D6E-3B8924A29F6A}"/>
              </a:ext>
            </a:extLst>
          </p:cNvPr>
          <p:cNvSpPr/>
          <p:nvPr/>
        </p:nvSpPr>
        <p:spPr>
          <a:xfrm>
            <a:off x="5716159" y="480291"/>
            <a:ext cx="3307273" cy="715626"/>
          </a:xfrm>
          <a:prstGeom prst="wedgeRectCallout">
            <a:avLst>
              <a:gd name="adj1" fmla="val -176639"/>
              <a:gd name="adj2" fmla="val 120948"/>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After validation, you’ll see a message appear as per this box with a green border.</a:t>
            </a:r>
          </a:p>
        </p:txBody>
      </p:sp>
      <p:sp>
        <p:nvSpPr>
          <p:cNvPr id="5" name="Speech Bubble: Rectangle 4">
            <a:extLst>
              <a:ext uri="{FF2B5EF4-FFF2-40B4-BE49-F238E27FC236}">
                <a16:creationId xmlns:a16="http://schemas.microsoft.com/office/drawing/2014/main" id="{9CF3F1B3-55C8-D465-64B9-A8FD66380AF2}"/>
              </a:ext>
            </a:extLst>
          </p:cNvPr>
          <p:cNvSpPr/>
          <p:nvPr/>
        </p:nvSpPr>
        <p:spPr>
          <a:xfrm>
            <a:off x="4707372" y="6019896"/>
            <a:ext cx="3307273" cy="715626"/>
          </a:xfrm>
          <a:prstGeom prst="wedgeRectCallout">
            <a:avLst>
              <a:gd name="adj1" fmla="val -123207"/>
              <a:gd name="adj2" fmla="val -95841"/>
            </a:avLst>
          </a:prstGeom>
          <a:solidFill>
            <a:srgbClr val="FFFF99"/>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You should also notice that the contact details are now in black text, and not red, meaning your contacts have been validated.</a:t>
            </a:r>
          </a:p>
        </p:txBody>
      </p:sp>
    </p:spTree>
    <p:extLst>
      <p:ext uri="{BB962C8B-B14F-4D97-AF65-F5344CB8AC3E}">
        <p14:creationId xmlns:p14="http://schemas.microsoft.com/office/powerpoint/2010/main" val="14024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7857</TotalTime>
  <Words>1154</Words>
  <Application>Microsoft Office PowerPoint</Application>
  <PresentationFormat>Widescreen</PresentationFormat>
  <Paragraphs>62</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Aptos SemiBold</vt:lpstr>
      <vt:lpstr>Arial</vt:lpstr>
      <vt:lpstr>Calibri</vt:lpstr>
      <vt:lpstr>Lato</vt:lpstr>
      <vt:lpstr>Office Theme</vt:lpstr>
      <vt:lpstr>PowerPoint Presentation</vt:lpstr>
      <vt:lpstr>Key Responsibilities of Suppliers</vt:lpstr>
      <vt:lpstr>Distributor Obligations During Incidents</vt:lpstr>
      <vt:lpstr>Exceptions and Importance of Notifications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Dylan Townsend</dc:creator>
  <cp:lastModifiedBy>Dylan Townsend</cp:lastModifiedBy>
  <cp:revision>2</cp:revision>
  <dcterms:created xsi:type="dcterms:W3CDTF">2025-08-27T16:19:49Z</dcterms:created>
  <dcterms:modified xsi:type="dcterms:W3CDTF">2025-09-08T12:24:24Z</dcterms:modified>
</cp:coreProperties>
</file>