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sldIdLst>
    <p:sldId id="258" r:id="rId5"/>
    <p:sldId id="297" r:id="rId6"/>
    <p:sldId id="296" r:id="rId7"/>
    <p:sldId id="300" r:id="rId8"/>
    <p:sldId id="305" r:id="rId9"/>
    <p:sldId id="316" r:id="rId10"/>
    <p:sldId id="317" r:id="rId11"/>
    <p:sldId id="268" r:id="rId12"/>
    <p:sldId id="311" r:id="rId13"/>
    <p:sldId id="312" r:id="rId14"/>
    <p:sldId id="313" r:id="rId15"/>
    <p:sldId id="314" r:id="rId16"/>
    <p:sldId id="315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kpe, Blessing" initials="EB" lastIdx="4" clrIdx="0">
    <p:extLst>
      <p:ext uri="{19B8F6BF-5375-455C-9EA6-DF929625EA0E}">
        <p15:presenceInfo xmlns:p15="http://schemas.microsoft.com/office/powerpoint/2012/main" userId="S::Blessing.Ekpe@sse.com::efe27c2b-4503-4814-bb01-54d2857aac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D9F1"/>
    <a:srgbClr val="D9D9D9"/>
    <a:srgbClr val="C5C5C5"/>
    <a:srgbClr val="5B8E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967A6-5425-49F5-B0B3-F1E576331372}" type="datetimeFigureOut">
              <a:rPr lang="en-GB" smtClean="0"/>
              <a:t>19/06/2026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04AEE-89D7-43A8-B3F5-4B604F947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672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9000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2B69A-52FA-C1A3-2ECA-A191D65B7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88BD7D-4411-8153-5262-9FBAC2A2E8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F04662-D482-A0D9-2FDD-08EF934E2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468B0-D613-5D40-50EB-8E8843CED6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972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349BD-BBD5-6C45-C058-2E6CEA393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951764-0285-B043-0926-82ED408A1F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DD3CBE-BDA2-AA6F-BF08-3036C0DE60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03D61F-1A97-E21B-1EF0-A24842CCA3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8094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10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04AEE-89D7-43A8-B3F5-4B604F94757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63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8BA8B-A95D-4A44-4CE1-E47743011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CC63B9-69FE-674F-D198-9B9E1C3FFA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8221BF-E4E7-BEEF-8A2A-E8A61C53FB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55598-FC89-577D-B07D-040E5508F0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04AEE-89D7-43A8-B3F5-4B604F94757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2603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2FCFF-6ADC-30EF-666E-2BCB597B8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3FED6E-C0C7-0605-2F9D-2F317E561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F58282-633A-6011-EDF8-2F17225329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BD7C9-CD88-1EA0-3484-536211F276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04AEE-89D7-43A8-B3F5-4B604F94757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321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8049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2F11D-292D-300B-5B33-87B3124A5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1D8952-CBF7-46AE-E8B7-57A3577310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ACC39-405C-FB70-8B22-E6A228612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7FE6E-3859-8BB3-2333-4B5AFBEFF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697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09136-5B15-0750-C801-87725C9EB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4421CC-B08C-ECCE-D430-2D45AA4FCA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8977E7-1311-4462-5848-4337DB51A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421FD1-D787-55B8-3611-929665CCCA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29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517AA-7A6B-109C-0BF8-AD0E02C7A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0A67AD-5A6F-4DE9-8D6B-25D641CF5F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7B37D7-1F4A-1134-BD1F-ED4B702B2A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6B50F2-123A-A4BC-5FF2-8DAD040B49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4AEE-89D7-43A8-B3F5-4B604F94757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551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0E360EF-CEE5-41EB-8C2E-E1946DF21496}"/>
              </a:ext>
            </a:extLst>
          </p:cNvPr>
          <p:cNvGrpSpPr/>
          <p:nvPr userDrawn="1"/>
        </p:nvGrpSpPr>
        <p:grpSpPr>
          <a:xfrm>
            <a:off x="7581799" y="4421775"/>
            <a:ext cx="4610201" cy="2436225"/>
            <a:chOff x="7581799" y="4421775"/>
            <a:chExt cx="4610201" cy="243622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EDBA84F-8EA8-481E-858A-9668CAB7A6AF}"/>
                </a:ext>
              </a:extLst>
            </p:cNvPr>
            <p:cNvGrpSpPr/>
            <p:nvPr userDrawn="1"/>
          </p:nvGrpSpPr>
          <p:grpSpPr>
            <a:xfrm>
              <a:off x="7581799" y="4421775"/>
              <a:ext cx="4610201" cy="2436225"/>
              <a:chOff x="-2399815" y="1795775"/>
              <a:chExt cx="4610201" cy="2436225"/>
            </a:xfrm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14588E2-D3CA-40C1-AEB2-C1BAEE3E41CC}"/>
                  </a:ext>
                </a:extLst>
              </p:cNvPr>
              <p:cNvSpPr/>
              <p:nvPr userDrawn="1"/>
            </p:nvSpPr>
            <p:spPr>
              <a:xfrm>
                <a:off x="-57672" y="1795775"/>
                <a:ext cx="2268057" cy="941415"/>
              </a:xfrm>
              <a:custGeom>
                <a:avLst/>
                <a:gdLst>
                  <a:gd name="connsiteX0" fmla="*/ 1945957 w 1945957"/>
                  <a:gd name="connsiteY0" fmla="*/ 0 h 807719"/>
                  <a:gd name="connsiteX1" fmla="*/ 1214438 w 1945957"/>
                  <a:gd name="connsiteY1" fmla="*/ 731520 h 807719"/>
                  <a:gd name="connsiteX2" fmla="*/ 38100 w 1945957"/>
                  <a:gd name="connsiteY2" fmla="*/ 731520 h 807719"/>
                  <a:gd name="connsiteX3" fmla="*/ 0 w 1945957"/>
                  <a:gd name="connsiteY3" fmla="*/ 769620 h 807719"/>
                  <a:gd name="connsiteX4" fmla="*/ 38100 w 1945957"/>
                  <a:gd name="connsiteY4" fmla="*/ 807720 h 807719"/>
                  <a:gd name="connsiteX5" fmla="*/ 1229677 w 1945957"/>
                  <a:gd name="connsiteY5" fmla="*/ 807720 h 807719"/>
                  <a:gd name="connsiteX6" fmla="*/ 1256348 w 1945957"/>
                  <a:gd name="connsiteY6" fmla="*/ 796290 h 807719"/>
                  <a:gd name="connsiteX7" fmla="*/ 1945957 w 1945957"/>
                  <a:gd name="connsiteY7" fmla="*/ 107633 h 807719"/>
                  <a:gd name="connsiteX8" fmla="*/ 1945957 w 1945957"/>
                  <a:gd name="connsiteY8" fmla="*/ 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5957" h="807719">
                    <a:moveTo>
                      <a:pt x="1945957" y="0"/>
                    </a:moveTo>
                    <a:lnTo>
                      <a:pt x="1214438" y="731520"/>
                    </a:lnTo>
                    <a:lnTo>
                      <a:pt x="38100" y="731520"/>
                    </a:lnTo>
                    <a:cubicBezTo>
                      <a:pt x="17145" y="731520"/>
                      <a:pt x="0" y="748665"/>
                      <a:pt x="0" y="769620"/>
                    </a:cubicBezTo>
                    <a:cubicBezTo>
                      <a:pt x="0" y="790575"/>
                      <a:pt x="17145" y="807720"/>
                      <a:pt x="38100" y="807720"/>
                    </a:cubicBezTo>
                    <a:lnTo>
                      <a:pt x="1229677" y="807720"/>
                    </a:lnTo>
                    <a:cubicBezTo>
                      <a:pt x="1240155" y="807720"/>
                      <a:pt x="1249680" y="803910"/>
                      <a:pt x="1256348" y="796290"/>
                    </a:cubicBezTo>
                    <a:lnTo>
                      <a:pt x="1945957" y="107633"/>
                    </a:lnTo>
                    <a:lnTo>
                      <a:pt x="19459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CDD0079-BA7D-4D37-9306-1288C678E9AE}"/>
                  </a:ext>
                </a:extLst>
              </p:cNvPr>
              <p:cNvSpPr/>
              <p:nvPr userDrawn="1"/>
            </p:nvSpPr>
            <p:spPr>
              <a:xfrm>
                <a:off x="-2399815" y="2031662"/>
                <a:ext cx="4610201" cy="2200338"/>
              </a:xfrm>
              <a:custGeom>
                <a:avLst/>
                <a:gdLst>
                  <a:gd name="connsiteX0" fmla="*/ 4610201 w 4610201"/>
                  <a:gd name="connsiteY0" fmla="*/ 0 h 2200338"/>
                  <a:gd name="connsiteX1" fmla="*/ 4610201 w 4610201"/>
                  <a:gd name="connsiteY1" fmla="*/ 2200338 h 2200338"/>
                  <a:gd name="connsiteX2" fmla="*/ 2634863 w 4610201"/>
                  <a:gd name="connsiteY2" fmla="*/ 2200338 h 2200338"/>
                  <a:gd name="connsiteX3" fmla="*/ 0 w 4610201"/>
                  <a:gd name="connsiteY3" fmla="*/ 2200338 h 2200338"/>
                  <a:gd name="connsiteX4" fmla="*/ 1224508 w 4610201"/>
                  <a:gd name="connsiteY4" fmla="*/ 975832 h 2200338"/>
                  <a:gd name="connsiteX5" fmla="*/ 1685224 w 4610201"/>
                  <a:gd name="connsiteY5" fmla="*/ 784884 h 2200338"/>
                  <a:gd name="connsiteX6" fmla="*/ 2634863 w 4610201"/>
                  <a:gd name="connsiteY6" fmla="*/ 784884 h 2200338"/>
                  <a:gd name="connsiteX7" fmla="*/ 3825318 w 4610201"/>
                  <a:gd name="connsiteY7" fmla="*/ 784884 h 220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201" h="2200338">
                    <a:moveTo>
                      <a:pt x="4610201" y="0"/>
                    </a:moveTo>
                    <a:lnTo>
                      <a:pt x="4610201" y="2200338"/>
                    </a:lnTo>
                    <a:lnTo>
                      <a:pt x="2634863" y="2200338"/>
                    </a:lnTo>
                    <a:lnTo>
                      <a:pt x="0" y="2200338"/>
                    </a:lnTo>
                    <a:lnTo>
                      <a:pt x="1224508" y="975832"/>
                    </a:lnTo>
                    <a:cubicBezTo>
                      <a:pt x="1346625" y="853714"/>
                      <a:pt x="1512039" y="784884"/>
                      <a:pt x="1685224" y="784884"/>
                    </a:cubicBezTo>
                    <a:lnTo>
                      <a:pt x="2634863" y="784884"/>
                    </a:lnTo>
                    <a:lnTo>
                      <a:pt x="3825318" y="784884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73EF12DC-8C27-44CB-8306-4854448F8F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8879083" y="5654306"/>
              <a:ext cx="2753080" cy="896597"/>
            </a:xfrm>
            <a:prstGeom prst="rect">
              <a:avLst/>
            </a:prstGeom>
          </p:spPr>
        </p:pic>
      </p:grp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F63B9805-7F54-4534-8DF4-4E9B63E47865}"/>
              </a:ext>
            </a:extLst>
          </p:cNvPr>
          <p:cNvSpPr/>
          <p:nvPr userDrawn="1"/>
        </p:nvSpPr>
        <p:spPr>
          <a:xfrm>
            <a:off x="828243" y="-6976"/>
            <a:ext cx="624144" cy="2031937"/>
          </a:xfrm>
          <a:custGeom>
            <a:avLst/>
            <a:gdLst>
              <a:gd name="connsiteX0" fmla="*/ 434287 w 624144"/>
              <a:gd name="connsiteY0" fmla="*/ 0 h 2031937"/>
              <a:gd name="connsiteX1" fmla="*/ 624144 w 624144"/>
              <a:gd name="connsiteY1" fmla="*/ 0 h 2031937"/>
              <a:gd name="connsiteX2" fmla="*/ 624144 w 624144"/>
              <a:gd name="connsiteY2" fmla="*/ 550702 h 2031937"/>
              <a:gd name="connsiteX3" fmla="*/ 624144 w 624144"/>
              <a:gd name="connsiteY3" fmla="*/ 555653 h 2031937"/>
              <a:gd name="connsiteX4" fmla="*/ 594592 w 624144"/>
              <a:gd name="connsiteY4" fmla="*/ 622052 h 2031937"/>
              <a:gd name="connsiteX5" fmla="*/ 587778 w 624144"/>
              <a:gd name="connsiteY5" fmla="*/ 626392 h 2031937"/>
              <a:gd name="connsiteX6" fmla="*/ 189890 w 624144"/>
              <a:gd name="connsiteY6" fmla="*/ 1024281 h 2031937"/>
              <a:gd name="connsiteX7" fmla="*/ 189890 w 624144"/>
              <a:gd name="connsiteY7" fmla="*/ 1934501 h 2031937"/>
              <a:gd name="connsiteX8" fmla="*/ 189890 w 624144"/>
              <a:gd name="connsiteY8" fmla="*/ 1939452 h 2031937"/>
              <a:gd name="connsiteX9" fmla="*/ 92485 w 624144"/>
              <a:gd name="connsiteY9" fmla="*/ 2031905 h 2031937"/>
              <a:gd name="connsiteX10" fmla="*/ 32 w 624144"/>
              <a:gd name="connsiteY10" fmla="*/ 1934501 h 2031937"/>
              <a:gd name="connsiteX11" fmla="*/ 32 w 624144"/>
              <a:gd name="connsiteY11" fmla="*/ 984955 h 2031937"/>
              <a:gd name="connsiteX12" fmla="*/ 7252 w 624144"/>
              <a:gd name="connsiteY12" fmla="*/ 948645 h 2031937"/>
              <a:gd name="connsiteX13" fmla="*/ 26499 w 624144"/>
              <a:gd name="connsiteY13" fmla="*/ 919816 h 2031937"/>
              <a:gd name="connsiteX14" fmla="*/ 27817 w 624144"/>
              <a:gd name="connsiteY14" fmla="*/ 917781 h 2031937"/>
              <a:gd name="connsiteX15" fmla="*/ 434287 w 624144"/>
              <a:gd name="connsiteY15" fmla="*/ 511311 h 203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4144" h="2031937">
                <a:moveTo>
                  <a:pt x="434287" y="0"/>
                </a:moveTo>
                <a:lnTo>
                  <a:pt x="624144" y="0"/>
                </a:lnTo>
                <a:lnTo>
                  <a:pt x="624144" y="550702"/>
                </a:lnTo>
                <a:lnTo>
                  <a:pt x="624144" y="555653"/>
                </a:lnTo>
                <a:cubicBezTo>
                  <a:pt x="623461" y="581866"/>
                  <a:pt x="612218" y="605321"/>
                  <a:pt x="594592" y="622052"/>
                </a:cubicBezTo>
                <a:lnTo>
                  <a:pt x="587778" y="626392"/>
                </a:lnTo>
                <a:lnTo>
                  <a:pt x="189890" y="1024281"/>
                </a:lnTo>
                <a:lnTo>
                  <a:pt x="189890" y="1934501"/>
                </a:lnTo>
                <a:cubicBezTo>
                  <a:pt x="189935" y="1936151"/>
                  <a:pt x="189935" y="1937802"/>
                  <a:pt x="189890" y="1939452"/>
                </a:cubicBezTo>
                <a:cubicBezTo>
                  <a:pt x="188523" y="1991877"/>
                  <a:pt x="144917" y="2033272"/>
                  <a:pt x="92485" y="2031905"/>
                </a:cubicBezTo>
                <a:cubicBezTo>
                  <a:pt x="40060" y="2030539"/>
                  <a:pt x="-1335" y="1986926"/>
                  <a:pt x="32" y="1934501"/>
                </a:cubicBezTo>
                <a:lnTo>
                  <a:pt x="32" y="984955"/>
                </a:lnTo>
                <a:cubicBezTo>
                  <a:pt x="32" y="972375"/>
                  <a:pt x="2530" y="960050"/>
                  <a:pt x="7252" y="948645"/>
                </a:cubicBezTo>
                <a:lnTo>
                  <a:pt x="26499" y="919816"/>
                </a:lnTo>
                <a:lnTo>
                  <a:pt x="27817" y="917781"/>
                </a:lnTo>
                <a:lnTo>
                  <a:pt x="434287" y="511311"/>
                </a:lnTo>
                <a:close/>
              </a:path>
            </a:pathLst>
          </a:custGeom>
          <a:solidFill>
            <a:schemeClr val="accent2"/>
          </a:solidFill>
          <a:ln w="2857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203381D3-C714-4BF0-AF81-0D9A6763A219}"/>
              </a:ext>
            </a:extLst>
          </p:cNvPr>
          <p:cNvSpPr/>
          <p:nvPr userDrawn="1"/>
        </p:nvSpPr>
        <p:spPr>
          <a:xfrm>
            <a:off x="815544" y="2037425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2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613BE4F2-9031-44C9-ABC4-795431CA05A2}"/>
              </a:ext>
            </a:extLst>
          </p:cNvPr>
          <p:cNvSpPr/>
          <p:nvPr userDrawn="1"/>
        </p:nvSpPr>
        <p:spPr>
          <a:xfrm>
            <a:off x="815544" y="2481259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6"/>
                  <a:pt x="42515" y="0"/>
                  <a:pt x="94961" y="0"/>
                </a:cubicBezTo>
                <a:cubicBezTo>
                  <a:pt x="147406" y="0"/>
                  <a:pt x="189922" y="42516"/>
                  <a:pt x="189922" y="94961"/>
                </a:cubicBezTo>
                <a:close/>
              </a:path>
            </a:pathLst>
          </a:custGeom>
          <a:solidFill>
            <a:schemeClr val="accent4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E0FF03F2-0E2D-4028-AE6C-D1AB5A32FE2B}"/>
              </a:ext>
            </a:extLst>
          </p:cNvPr>
          <p:cNvSpPr/>
          <p:nvPr userDrawn="1"/>
        </p:nvSpPr>
        <p:spPr>
          <a:xfrm>
            <a:off x="815544" y="2703177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5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A4A58D59-24B0-4466-836F-21BBBE915C11}"/>
              </a:ext>
            </a:extLst>
          </p:cNvPr>
          <p:cNvSpPr/>
          <p:nvPr userDrawn="1"/>
        </p:nvSpPr>
        <p:spPr>
          <a:xfrm>
            <a:off x="815544" y="2259342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3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15858299-7E8C-4EB1-9AB7-2F66321E1486}"/>
              </a:ext>
            </a:extLst>
          </p:cNvPr>
          <p:cNvSpPr/>
          <p:nvPr userDrawn="1"/>
        </p:nvSpPr>
        <p:spPr>
          <a:xfrm>
            <a:off x="680716" y="-6976"/>
            <a:ext cx="472098" cy="2460049"/>
          </a:xfrm>
          <a:custGeom>
            <a:avLst/>
            <a:gdLst>
              <a:gd name="connsiteX0" fmla="*/ 434093 w 472098"/>
              <a:gd name="connsiteY0" fmla="*/ 0 h 2460049"/>
              <a:gd name="connsiteX1" fmla="*/ 472065 w 472098"/>
              <a:gd name="connsiteY1" fmla="*/ 0 h 2460049"/>
              <a:gd name="connsiteX2" fmla="*/ 472065 w 472098"/>
              <a:gd name="connsiteY2" fmla="*/ 469789 h 2460049"/>
              <a:gd name="connsiteX3" fmla="*/ 472065 w 472098"/>
              <a:gd name="connsiteY3" fmla="*/ 472000 h 2460049"/>
              <a:gd name="connsiteX4" fmla="*/ 466743 w 472098"/>
              <a:gd name="connsiteY4" fmla="*/ 482991 h 2460049"/>
              <a:gd name="connsiteX5" fmla="*/ 466713 w 472098"/>
              <a:gd name="connsiteY5" fmla="*/ 483068 h 2460049"/>
              <a:gd name="connsiteX6" fmla="*/ 466699 w 472098"/>
              <a:gd name="connsiteY6" fmla="*/ 483082 h 2460049"/>
              <a:gd name="connsiteX7" fmla="*/ 465721 w 472098"/>
              <a:gd name="connsiteY7" fmla="*/ 485102 h 2460049"/>
              <a:gd name="connsiteX8" fmla="*/ 464124 w 472098"/>
              <a:gd name="connsiteY8" fmla="*/ 485658 h 2460049"/>
              <a:gd name="connsiteX9" fmla="*/ 38004 w 472098"/>
              <a:gd name="connsiteY9" fmla="*/ 911778 h 2460049"/>
              <a:gd name="connsiteX10" fmla="*/ 38004 w 472098"/>
              <a:gd name="connsiteY10" fmla="*/ 2439922 h 2460049"/>
              <a:gd name="connsiteX11" fmla="*/ 38004 w 472098"/>
              <a:gd name="connsiteY11" fmla="*/ 2442134 h 2460049"/>
              <a:gd name="connsiteX12" fmla="*/ 17909 w 472098"/>
              <a:gd name="connsiteY12" fmla="*/ 2460017 h 2460049"/>
              <a:gd name="connsiteX13" fmla="*/ 32 w 472098"/>
              <a:gd name="connsiteY13" fmla="*/ 2439922 h 2460049"/>
              <a:gd name="connsiteX14" fmla="*/ 32 w 472098"/>
              <a:gd name="connsiteY14" fmla="*/ 904107 h 2460049"/>
              <a:gd name="connsiteX15" fmla="*/ 4958 w 472098"/>
              <a:gd name="connsiteY15" fmla="*/ 892116 h 2460049"/>
              <a:gd name="connsiteX16" fmla="*/ 5074 w 472098"/>
              <a:gd name="connsiteY16" fmla="*/ 892061 h 2460049"/>
              <a:gd name="connsiteX17" fmla="*/ 5640 w 472098"/>
              <a:gd name="connsiteY17" fmla="*/ 890440 h 2460049"/>
              <a:gd name="connsiteX18" fmla="*/ 434093 w 472098"/>
              <a:gd name="connsiteY18" fmla="*/ 461987 h 246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2098" h="2460049">
                <a:moveTo>
                  <a:pt x="434093" y="0"/>
                </a:moveTo>
                <a:lnTo>
                  <a:pt x="472065" y="0"/>
                </a:lnTo>
                <a:lnTo>
                  <a:pt x="472065" y="469789"/>
                </a:lnTo>
                <a:cubicBezTo>
                  <a:pt x="472110" y="470524"/>
                  <a:pt x="472110" y="471265"/>
                  <a:pt x="472065" y="472000"/>
                </a:cubicBezTo>
                <a:lnTo>
                  <a:pt x="466743" y="482991"/>
                </a:lnTo>
                <a:lnTo>
                  <a:pt x="466713" y="483068"/>
                </a:lnTo>
                <a:lnTo>
                  <a:pt x="466699" y="483082"/>
                </a:lnTo>
                <a:lnTo>
                  <a:pt x="465721" y="485102"/>
                </a:lnTo>
                <a:lnTo>
                  <a:pt x="464124" y="485658"/>
                </a:lnTo>
                <a:lnTo>
                  <a:pt x="38004" y="911778"/>
                </a:lnTo>
                <a:lnTo>
                  <a:pt x="38004" y="2439922"/>
                </a:lnTo>
                <a:cubicBezTo>
                  <a:pt x="38049" y="2440657"/>
                  <a:pt x="38049" y="2441399"/>
                  <a:pt x="38004" y="2442134"/>
                </a:cubicBezTo>
                <a:cubicBezTo>
                  <a:pt x="37391" y="2452622"/>
                  <a:pt x="28398" y="2460623"/>
                  <a:pt x="17909" y="2460017"/>
                </a:cubicBezTo>
                <a:cubicBezTo>
                  <a:pt x="7427" y="2459404"/>
                  <a:pt x="-580" y="2450405"/>
                  <a:pt x="32" y="2439922"/>
                </a:cubicBezTo>
                <a:lnTo>
                  <a:pt x="32" y="904107"/>
                </a:lnTo>
                <a:cubicBezTo>
                  <a:pt x="245" y="899665"/>
                  <a:pt x="1986" y="895423"/>
                  <a:pt x="4958" y="892116"/>
                </a:cubicBezTo>
                <a:lnTo>
                  <a:pt x="5074" y="892061"/>
                </a:lnTo>
                <a:lnTo>
                  <a:pt x="5640" y="890440"/>
                </a:lnTo>
                <a:lnTo>
                  <a:pt x="434093" y="461987"/>
                </a:lnTo>
                <a:close/>
              </a:path>
            </a:pathLst>
          </a:custGeom>
          <a:solidFill>
            <a:schemeClr val="bg1"/>
          </a:solidFill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5" name="Picture Placeholder 144">
            <a:extLst>
              <a:ext uri="{FF2B5EF4-FFF2-40B4-BE49-F238E27FC236}">
                <a16:creationId xmlns:a16="http://schemas.microsoft.com/office/drawing/2014/main" id="{BC53236C-F0F3-4CF5-946A-DBF341FAD3E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" y="-13446"/>
            <a:ext cx="12191999" cy="6871446"/>
          </a:xfrm>
          <a:custGeom>
            <a:avLst/>
            <a:gdLst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12191999 w 12191999"/>
              <a:gd name="connsiteY76" fmla="*/ 6866866 h 6871446"/>
              <a:gd name="connsiteX77" fmla="*/ 12191999 w 12191999"/>
              <a:gd name="connsiteY77" fmla="*/ 6871446 h 6871446"/>
              <a:gd name="connsiteX78" fmla="*/ 0 w 12191999"/>
              <a:gd name="connsiteY78" fmla="*/ 6871446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12191999 w 12191999"/>
              <a:gd name="connsiteY76" fmla="*/ 6866866 h 6871446"/>
              <a:gd name="connsiteX77" fmla="*/ 0 w 12191999"/>
              <a:gd name="connsiteY77" fmla="*/ 6871446 h 6871446"/>
              <a:gd name="connsiteX78" fmla="*/ 0 w 12191999"/>
              <a:gd name="connsiteY78" fmla="*/ 0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0 w 12191999"/>
              <a:gd name="connsiteY76" fmla="*/ 6871446 h 6871446"/>
              <a:gd name="connsiteX77" fmla="*/ 0 w 12191999"/>
              <a:gd name="connsiteY77" fmla="*/ 0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0 w 12191999"/>
              <a:gd name="connsiteY75" fmla="*/ 6871446 h 6871446"/>
              <a:gd name="connsiteX76" fmla="*/ 0 w 12191999"/>
              <a:gd name="connsiteY76" fmla="*/ 0 h 687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191999" h="6871446">
                <a:moveTo>
                  <a:pt x="921101" y="2728090"/>
                </a:moveTo>
                <a:cubicBezTo>
                  <a:pt x="868655" y="2728090"/>
                  <a:pt x="826139" y="2770604"/>
                  <a:pt x="826139" y="2823050"/>
                </a:cubicBezTo>
                <a:cubicBezTo>
                  <a:pt x="826139" y="2875497"/>
                  <a:pt x="868655" y="2918011"/>
                  <a:pt x="921101" y="2918011"/>
                </a:cubicBezTo>
                <a:cubicBezTo>
                  <a:pt x="973545" y="2918011"/>
                  <a:pt x="1016062" y="2875497"/>
                  <a:pt x="1016062" y="2823050"/>
                </a:cubicBezTo>
                <a:cubicBezTo>
                  <a:pt x="1016062" y="2770604"/>
                  <a:pt x="973545" y="2728090"/>
                  <a:pt x="921101" y="2728090"/>
                </a:cubicBezTo>
                <a:close/>
                <a:moveTo>
                  <a:pt x="921101" y="2506171"/>
                </a:moveTo>
                <a:cubicBezTo>
                  <a:pt x="868655" y="2506171"/>
                  <a:pt x="826140" y="2548688"/>
                  <a:pt x="826140" y="2601132"/>
                </a:cubicBezTo>
                <a:cubicBezTo>
                  <a:pt x="826140" y="2653579"/>
                  <a:pt x="868655" y="2696094"/>
                  <a:pt x="921101" y="2696094"/>
                </a:cubicBezTo>
                <a:cubicBezTo>
                  <a:pt x="973546" y="2696094"/>
                  <a:pt x="1016062" y="2653579"/>
                  <a:pt x="1016062" y="2601132"/>
                </a:cubicBezTo>
                <a:cubicBezTo>
                  <a:pt x="1016062" y="2548688"/>
                  <a:pt x="973546" y="2506171"/>
                  <a:pt x="921101" y="2506171"/>
                </a:cubicBezTo>
                <a:close/>
                <a:moveTo>
                  <a:pt x="921100" y="2284254"/>
                </a:moveTo>
                <a:cubicBezTo>
                  <a:pt x="868654" y="2284254"/>
                  <a:pt x="826139" y="2326769"/>
                  <a:pt x="826139" y="2379216"/>
                </a:cubicBezTo>
                <a:cubicBezTo>
                  <a:pt x="826139" y="2431661"/>
                  <a:pt x="868654" y="2474177"/>
                  <a:pt x="921100" y="2474177"/>
                </a:cubicBezTo>
                <a:cubicBezTo>
                  <a:pt x="973545" y="2474177"/>
                  <a:pt x="1016061" y="2431661"/>
                  <a:pt x="1016061" y="2379216"/>
                </a:cubicBezTo>
                <a:cubicBezTo>
                  <a:pt x="1016061" y="2326769"/>
                  <a:pt x="973545" y="2284254"/>
                  <a:pt x="921100" y="2284254"/>
                </a:cubicBezTo>
                <a:close/>
                <a:moveTo>
                  <a:pt x="921101" y="2062338"/>
                </a:moveTo>
                <a:cubicBezTo>
                  <a:pt x="868655" y="2062338"/>
                  <a:pt x="826140" y="2104853"/>
                  <a:pt x="826140" y="2157299"/>
                </a:cubicBezTo>
                <a:cubicBezTo>
                  <a:pt x="826140" y="2209744"/>
                  <a:pt x="868655" y="2252260"/>
                  <a:pt x="921101" y="2252260"/>
                </a:cubicBezTo>
                <a:cubicBezTo>
                  <a:pt x="973546" y="2252260"/>
                  <a:pt x="1016062" y="2209744"/>
                  <a:pt x="1016062" y="2157299"/>
                </a:cubicBezTo>
                <a:cubicBezTo>
                  <a:pt x="1016062" y="2104853"/>
                  <a:pt x="973546" y="2062338"/>
                  <a:pt x="921101" y="2062338"/>
                </a:cubicBezTo>
                <a:close/>
                <a:moveTo>
                  <a:pt x="0" y="0"/>
                </a:moveTo>
                <a:lnTo>
                  <a:pt x="1120179" y="0"/>
                </a:lnTo>
                <a:lnTo>
                  <a:pt x="1120179" y="460982"/>
                </a:lnTo>
                <a:lnTo>
                  <a:pt x="691726" y="889435"/>
                </a:lnTo>
                <a:lnTo>
                  <a:pt x="691160" y="891056"/>
                </a:lnTo>
                <a:cubicBezTo>
                  <a:pt x="691121" y="891074"/>
                  <a:pt x="691083" y="891093"/>
                  <a:pt x="691044" y="891111"/>
                </a:cubicBezTo>
                <a:cubicBezTo>
                  <a:pt x="688072" y="894418"/>
                  <a:pt x="686331" y="898660"/>
                  <a:pt x="686118" y="903102"/>
                </a:cubicBezTo>
                <a:lnTo>
                  <a:pt x="686118" y="2438917"/>
                </a:lnTo>
                <a:cubicBezTo>
                  <a:pt x="685506" y="2449400"/>
                  <a:pt x="693513" y="2458399"/>
                  <a:pt x="703995" y="2459012"/>
                </a:cubicBezTo>
                <a:cubicBezTo>
                  <a:pt x="714484" y="2459618"/>
                  <a:pt x="723477" y="2451617"/>
                  <a:pt x="724090" y="2441129"/>
                </a:cubicBezTo>
                <a:cubicBezTo>
                  <a:pt x="724135" y="2440394"/>
                  <a:pt x="724135" y="2439652"/>
                  <a:pt x="724090" y="2438917"/>
                </a:cubicBezTo>
                <a:lnTo>
                  <a:pt x="724090" y="910773"/>
                </a:lnTo>
                <a:lnTo>
                  <a:pt x="1150210" y="484653"/>
                </a:lnTo>
                <a:lnTo>
                  <a:pt x="1151807" y="484097"/>
                </a:lnTo>
                <a:lnTo>
                  <a:pt x="1152785" y="482077"/>
                </a:lnTo>
                <a:lnTo>
                  <a:pt x="1152799" y="482063"/>
                </a:lnTo>
                <a:cubicBezTo>
                  <a:pt x="1152809" y="482037"/>
                  <a:pt x="1152819" y="482012"/>
                  <a:pt x="1152829" y="481986"/>
                </a:cubicBezTo>
                <a:lnTo>
                  <a:pt x="1158151" y="470995"/>
                </a:lnTo>
                <a:cubicBezTo>
                  <a:pt x="1158196" y="470260"/>
                  <a:pt x="1158196" y="469519"/>
                  <a:pt x="1158151" y="468784"/>
                </a:cubicBezTo>
                <a:lnTo>
                  <a:pt x="1158151" y="0"/>
                </a:lnTo>
                <a:lnTo>
                  <a:pt x="1260217" y="0"/>
                </a:lnTo>
                <a:lnTo>
                  <a:pt x="1260217" y="517991"/>
                </a:lnTo>
                <a:lnTo>
                  <a:pt x="853747" y="924461"/>
                </a:lnTo>
                <a:lnTo>
                  <a:pt x="852429" y="926496"/>
                </a:lnTo>
                <a:lnTo>
                  <a:pt x="833182" y="955324"/>
                </a:lnTo>
                <a:cubicBezTo>
                  <a:pt x="828460" y="966730"/>
                  <a:pt x="825962" y="979055"/>
                  <a:pt x="825962" y="991635"/>
                </a:cubicBezTo>
                <a:lnTo>
                  <a:pt x="825962" y="1941181"/>
                </a:lnTo>
                <a:cubicBezTo>
                  <a:pt x="824595" y="1993606"/>
                  <a:pt x="865990" y="2037219"/>
                  <a:pt x="918415" y="2038585"/>
                </a:cubicBezTo>
                <a:cubicBezTo>
                  <a:pt x="970847" y="2039952"/>
                  <a:pt x="1014453" y="1998557"/>
                  <a:pt x="1015820" y="1946132"/>
                </a:cubicBezTo>
                <a:cubicBezTo>
                  <a:pt x="1015865" y="1944482"/>
                  <a:pt x="1015865" y="1942831"/>
                  <a:pt x="1015820" y="1941181"/>
                </a:cubicBezTo>
                <a:lnTo>
                  <a:pt x="1015820" y="1030961"/>
                </a:lnTo>
                <a:lnTo>
                  <a:pt x="1413708" y="633072"/>
                </a:lnTo>
                <a:lnTo>
                  <a:pt x="1420522" y="628732"/>
                </a:lnTo>
                <a:cubicBezTo>
                  <a:pt x="1438148" y="612001"/>
                  <a:pt x="1449391" y="588546"/>
                  <a:pt x="1450074" y="562333"/>
                </a:cubicBezTo>
                <a:lnTo>
                  <a:pt x="1450074" y="557382"/>
                </a:lnTo>
                <a:lnTo>
                  <a:pt x="1450074" y="0"/>
                </a:lnTo>
                <a:lnTo>
                  <a:pt x="12191999" y="0"/>
                </a:lnTo>
                <a:lnTo>
                  <a:pt x="12191999" y="4437545"/>
                </a:lnTo>
                <a:lnTo>
                  <a:pt x="12191998" y="4437545"/>
                </a:lnTo>
                <a:lnTo>
                  <a:pt x="12191998" y="4430641"/>
                </a:lnTo>
                <a:lnTo>
                  <a:pt x="11339396" y="5283245"/>
                </a:lnTo>
                <a:lnTo>
                  <a:pt x="9968347" y="5283245"/>
                </a:lnTo>
                <a:cubicBezTo>
                  <a:pt x="9943924" y="5283245"/>
                  <a:pt x="9923941" y="5303227"/>
                  <a:pt x="9923941" y="5327651"/>
                </a:cubicBezTo>
                <a:cubicBezTo>
                  <a:pt x="9923941" y="5352074"/>
                  <a:pt x="9943924" y="5372057"/>
                  <a:pt x="9968347" y="5372057"/>
                </a:cubicBezTo>
                <a:lnTo>
                  <a:pt x="11357157" y="5372057"/>
                </a:lnTo>
                <a:cubicBezTo>
                  <a:pt x="11369370" y="5372057"/>
                  <a:pt x="11380471" y="5367617"/>
                  <a:pt x="11388243" y="5358735"/>
                </a:cubicBezTo>
                <a:lnTo>
                  <a:pt x="11986258" y="4761546"/>
                </a:lnTo>
                <a:lnTo>
                  <a:pt x="11986258" y="4763790"/>
                </a:lnTo>
                <a:lnTo>
                  <a:pt x="12191999" y="4559246"/>
                </a:lnTo>
                <a:lnTo>
                  <a:pt x="12191999" y="4666528"/>
                </a:lnTo>
                <a:lnTo>
                  <a:pt x="11407116" y="5451412"/>
                </a:lnTo>
                <a:lnTo>
                  <a:pt x="10216661" y="5451412"/>
                </a:lnTo>
                <a:lnTo>
                  <a:pt x="9267022" y="5451412"/>
                </a:lnTo>
                <a:cubicBezTo>
                  <a:pt x="9093837" y="5451412"/>
                  <a:pt x="8928423" y="5520242"/>
                  <a:pt x="8806306" y="5642360"/>
                </a:cubicBezTo>
                <a:lnTo>
                  <a:pt x="7581798" y="6866866"/>
                </a:lnTo>
                <a:lnTo>
                  <a:pt x="0" y="6871446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GB"/>
              <a:t>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196502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Add presentation title across two or three lines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94BF7A-D40E-4296-9937-65EA0AED7286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83532" y="2717923"/>
            <a:ext cx="5760000" cy="2632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 subtitle across one 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97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0263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215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633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72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69" y="1802603"/>
            <a:ext cx="11268743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03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69" y="1802603"/>
            <a:ext cx="11268743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1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FA4FE11-B7FD-4A52-B448-482F0991C99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37288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636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FA4FE11-B7FD-4A52-B448-482F0991C99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37288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747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hart Placeholder 3">
            <a:extLst>
              <a:ext uri="{FF2B5EF4-FFF2-40B4-BE49-F238E27FC236}">
                <a16:creationId xmlns:a16="http://schemas.microsoft.com/office/drawing/2014/main" id="{B7F5B46A-0322-4D1D-886F-6CC7203869A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534038" y="1802601"/>
            <a:ext cx="4747484" cy="4147349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chart</a:t>
            </a:r>
          </a:p>
        </p:txBody>
      </p:sp>
    </p:spTree>
    <p:extLst>
      <p:ext uri="{BB962C8B-B14F-4D97-AF65-F5344CB8AC3E}">
        <p14:creationId xmlns:p14="http://schemas.microsoft.com/office/powerpoint/2010/main" val="21906122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char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hart Placeholder 3">
            <a:extLst>
              <a:ext uri="{FF2B5EF4-FFF2-40B4-BE49-F238E27FC236}">
                <a16:creationId xmlns:a16="http://schemas.microsoft.com/office/drawing/2014/main" id="{B7F5B46A-0322-4D1D-886F-6CC7203869A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534038" y="1802601"/>
            <a:ext cx="4747484" cy="4147348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chart</a:t>
            </a:r>
          </a:p>
        </p:txBody>
      </p:sp>
    </p:spTree>
    <p:extLst>
      <p:ext uri="{BB962C8B-B14F-4D97-AF65-F5344CB8AC3E}">
        <p14:creationId xmlns:p14="http://schemas.microsoft.com/office/powerpoint/2010/main" val="399007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ic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F63B9805-7F54-4534-8DF4-4E9B63E47865}"/>
              </a:ext>
            </a:extLst>
          </p:cNvPr>
          <p:cNvSpPr/>
          <p:nvPr userDrawn="1"/>
        </p:nvSpPr>
        <p:spPr>
          <a:xfrm>
            <a:off x="828243" y="-6976"/>
            <a:ext cx="624144" cy="2031937"/>
          </a:xfrm>
          <a:custGeom>
            <a:avLst/>
            <a:gdLst>
              <a:gd name="connsiteX0" fmla="*/ 434287 w 624144"/>
              <a:gd name="connsiteY0" fmla="*/ 0 h 2031937"/>
              <a:gd name="connsiteX1" fmla="*/ 624144 w 624144"/>
              <a:gd name="connsiteY1" fmla="*/ 0 h 2031937"/>
              <a:gd name="connsiteX2" fmla="*/ 624144 w 624144"/>
              <a:gd name="connsiteY2" fmla="*/ 550702 h 2031937"/>
              <a:gd name="connsiteX3" fmla="*/ 624144 w 624144"/>
              <a:gd name="connsiteY3" fmla="*/ 555653 h 2031937"/>
              <a:gd name="connsiteX4" fmla="*/ 594592 w 624144"/>
              <a:gd name="connsiteY4" fmla="*/ 622052 h 2031937"/>
              <a:gd name="connsiteX5" fmla="*/ 587778 w 624144"/>
              <a:gd name="connsiteY5" fmla="*/ 626392 h 2031937"/>
              <a:gd name="connsiteX6" fmla="*/ 189890 w 624144"/>
              <a:gd name="connsiteY6" fmla="*/ 1024281 h 2031937"/>
              <a:gd name="connsiteX7" fmla="*/ 189890 w 624144"/>
              <a:gd name="connsiteY7" fmla="*/ 1934501 h 2031937"/>
              <a:gd name="connsiteX8" fmla="*/ 189890 w 624144"/>
              <a:gd name="connsiteY8" fmla="*/ 1939452 h 2031937"/>
              <a:gd name="connsiteX9" fmla="*/ 92485 w 624144"/>
              <a:gd name="connsiteY9" fmla="*/ 2031905 h 2031937"/>
              <a:gd name="connsiteX10" fmla="*/ 32 w 624144"/>
              <a:gd name="connsiteY10" fmla="*/ 1934501 h 2031937"/>
              <a:gd name="connsiteX11" fmla="*/ 32 w 624144"/>
              <a:gd name="connsiteY11" fmla="*/ 984955 h 2031937"/>
              <a:gd name="connsiteX12" fmla="*/ 7252 w 624144"/>
              <a:gd name="connsiteY12" fmla="*/ 948645 h 2031937"/>
              <a:gd name="connsiteX13" fmla="*/ 26499 w 624144"/>
              <a:gd name="connsiteY13" fmla="*/ 919816 h 2031937"/>
              <a:gd name="connsiteX14" fmla="*/ 27817 w 624144"/>
              <a:gd name="connsiteY14" fmla="*/ 917781 h 2031937"/>
              <a:gd name="connsiteX15" fmla="*/ 434287 w 624144"/>
              <a:gd name="connsiteY15" fmla="*/ 511311 h 203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4144" h="2031937">
                <a:moveTo>
                  <a:pt x="434287" y="0"/>
                </a:moveTo>
                <a:lnTo>
                  <a:pt x="624144" y="0"/>
                </a:lnTo>
                <a:lnTo>
                  <a:pt x="624144" y="550702"/>
                </a:lnTo>
                <a:lnTo>
                  <a:pt x="624144" y="555653"/>
                </a:lnTo>
                <a:cubicBezTo>
                  <a:pt x="623461" y="581866"/>
                  <a:pt x="612218" y="605321"/>
                  <a:pt x="594592" y="622052"/>
                </a:cubicBezTo>
                <a:lnTo>
                  <a:pt x="587778" y="626392"/>
                </a:lnTo>
                <a:lnTo>
                  <a:pt x="189890" y="1024281"/>
                </a:lnTo>
                <a:lnTo>
                  <a:pt x="189890" y="1934501"/>
                </a:lnTo>
                <a:cubicBezTo>
                  <a:pt x="189935" y="1936151"/>
                  <a:pt x="189935" y="1937802"/>
                  <a:pt x="189890" y="1939452"/>
                </a:cubicBezTo>
                <a:cubicBezTo>
                  <a:pt x="188523" y="1991877"/>
                  <a:pt x="144917" y="2033272"/>
                  <a:pt x="92485" y="2031905"/>
                </a:cubicBezTo>
                <a:cubicBezTo>
                  <a:pt x="40060" y="2030539"/>
                  <a:pt x="-1335" y="1986926"/>
                  <a:pt x="32" y="1934501"/>
                </a:cubicBezTo>
                <a:lnTo>
                  <a:pt x="32" y="984955"/>
                </a:lnTo>
                <a:cubicBezTo>
                  <a:pt x="32" y="972375"/>
                  <a:pt x="2530" y="960050"/>
                  <a:pt x="7252" y="948645"/>
                </a:cubicBezTo>
                <a:lnTo>
                  <a:pt x="26499" y="919816"/>
                </a:lnTo>
                <a:lnTo>
                  <a:pt x="27817" y="917781"/>
                </a:lnTo>
                <a:lnTo>
                  <a:pt x="434287" y="511311"/>
                </a:lnTo>
                <a:close/>
              </a:path>
            </a:pathLst>
          </a:custGeom>
          <a:solidFill>
            <a:schemeClr val="accent2"/>
          </a:solidFill>
          <a:ln w="2857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203381D3-C714-4BF0-AF81-0D9A6763A219}"/>
              </a:ext>
            </a:extLst>
          </p:cNvPr>
          <p:cNvSpPr/>
          <p:nvPr userDrawn="1"/>
        </p:nvSpPr>
        <p:spPr>
          <a:xfrm>
            <a:off x="815544" y="2037425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2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613BE4F2-9031-44C9-ABC4-795431CA05A2}"/>
              </a:ext>
            </a:extLst>
          </p:cNvPr>
          <p:cNvSpPr/>
          <p:nvPr userDrawn="1"/>
        </p:nvSpPr>
        <p:spPr>
          <a:xfrm>
            <a:off x="815544" y="2481259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6"/>
                  <a:pt x="42515" y="0"/>
                  <a:pt x="94961" y="0"/>
                </a:cubicBezTo>
                <a:cubicBezTo>
                  <a:pt x="147406" y="0"/>
                  <a:pt x="189922" y="42516"/>
                  <a:pt x="189922" y="94961"/>
                </a:cubicBezTo>
                <a:close/>
              </a:path>
            </a:pathLst>
          </a:custGeom>
          <a:solidFill>
            <a:schemeClr val="accent4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E0FF03F2-0E2D-4028-AE6C-D1AB5A32FE2B}"/>
              </a:ext>
            </a:extLst>
          </p:cNvPr>
          <p:cNvSpPr/>
          <p:nvPr userDrawn="1"/>
        </p:nvSpPr>
        <p:spPr>
          <a:xfrm>
            <a:off x="815544" y="2703177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5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A4A58D59-24B0-4466-836F-21BBBE915C11}"/>
              </a:ext>
            </a:extLst>
          </p:cNvPr>
          <p:cNvSpPr/>
          <p:nvPr userDrawn="1"/>
        </p:nvSpPr>
        <p:spPr>
          <a:xfrm>
            <a:off x="815544" y="2259342"/>
            <a:ext cx="225647" cy="225648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3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15858299-7E8C-4EB1-9AB7-2F66321E1486}"/>
              </a:ext>
            </a:extLst>
          </p:cNvPr>
          <p:cNvSpPr/>
          <p:nvPr userDrawn="1"/>
        </p:nvSpPr>
        <p:spPr>
          <a:xfrm>
            <a:off x="680716" y="-6976"/>
            <a:ext cx="472098" cy="2460049"/>
          </a:xfrm>
          <a:custGeom>
            <a:avLst/>
            <a:gdLst>
              <a:gd name="connsiteX0" fmla="*/ 434093 w 472098"/>
              <a:gd name="connsiteY0" fmla="*/ 0 h 2460049"/>
              <a:gd name="connsiteX1" fmla="*/ 472065 w 472098"/>
              <a:gd name="connsiteY1" fmla="*/ 0 h 2460049"/>
              <a:gd name="connsiteX2" fmla="*/ 472065 w 472098"/>
              <a:gd name="connsiteY2" fmla="*/ 469789 h 2460049"/>
              <a:gd name="connsiteX3" fmla="*/ 472065 w 472098"/>
              <a:gd name="connsiteY3" fmla="*/ 472000 h 2460049"/>
              <a:gd name="connsiteX4" fmla="*/ 466743 w 472098"/>
              <a:gd name="connsiteY4" fmla="*/ 482991 h 2460049"/>
              <a:gd name="connsiteX5" fmla="*/ 466713 w 472098"/>
              <a:gd name="connsiteY5" fmla="*/ 483068 h 2460049"/>
              <a:gd name="connsiteX6" fmla="*/ 466699 w 472098"/>
              <a:gd name="connsiteY6" fmla="*/ 483082 h 2460049"/>
              <a:gd name="connsiteX7" fmla="*/ 465721 w 472098"/>
              <a:gd name="connsiteY7" fmla="*/ 485102 h 2460049"/>
              <a:gd name="connsiteX8" fmla="*/ 464124 w 472098"/>
              <a:gd name="connsiteY8" fmla="*/ 485658 h 2460049"/>
              <a:gd name="connsiteX9" fmla="*/ 38004 w 472098"/>
              <a:gd name="connsiteY9" fmla="*/ 911778 h 2460049"/>
              <a:gd name="connsiteX10" fmla="*/ 38004 w 472098"/>
              <a:gd name="connsiteY10" fmla="*/ 2439922 h 2460049"/>
              <a:gd name="connsiteX11" fmla="*/ 38004 w 472098"/>
              <a:gd name="connsiteY11" fmla="*/ 2442134 h 2460049"/>
              <a:gd name="connsiteX12" fmla="*/ 17909 w 472098"/>
              <a:gd name="connsiteY12" fmla="*/ 2460017 h 2460049"/>
              <a:gd name="connsiteX13" fmla="*/ 32 w 472098"/>
              <a:gd name="connsiteY13" fmla="*/ 2439922 h 2460049"/>
              <a:gd name="connsiteX14" fmla="*/ 32 w 472098"/>
              <a:gd name="connsiteY14" fmla="*/ 904107 h 2460049"/>
              <a:gd name="connsiteX15" fmla="*/ 4958 w 472098"/>
              <a:gd name="connsiteY15" fmla="*/ 892116 h 2460049"/>
              <a:gd name="connsiteX16" fmla="*/ 5074 w 472098"/>
              <a:gd name="connsiteY16" fmla="*/ 892061 h 2460049"/>
              <a:gd name="connsiteX17" fmla="*/ 5640 w 472098"/>
              <a:gd name="connsiteY17" fmla="*/ 890440 h 2460049"/>
              <a:gd name="connsiteX18" fmla="*/ 434093 w 472098"/>
              <a:gd name="connsiteY18" fmla="*/ 461987 h 246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2098" h="2460049">
                <a:moveTo>
                  <a:pt x="434093" y="0"/>
                </a:moveTo>
                <a:lnTo>
                  <a:pt x="472065" y="0"/>
                </a:lnTo>
                <a:lnTo>
                  <a:pt x="472065" y="469789"/>
                </a:lnTo>
                <a:cubicBezTo>
                  <a:pt x="472110" y="470524"/>
                  <a:pt x="472110" y="471265"/>
                  <a:pt x="472065" y="472000"/>
                </a:cubicBezTo>
                <a:lnTo>
                  <a:pt x="466743" y="482991"/>
                </a:lnTo>
                <a:lnTo>
                  <a:pt x="466713" y="483068"/>
                </a:lnTo>
                <a:lnTo>
                  <a:pt x="466699" y="483082"/>
                </a:lnTo>
                <a:lnTo>
                  <a:pt x="465721" y="485102"/>
                </a:lnTo>
                <a:lnTo>
                  <a:pt x="464124" y="485658"/>
                </a:lnTo>
                <a:lnTo>
                  <a:pt x="38004" y="911778"/>
                </a:lnTo>
                <a:lnTo>
                  <a:pt x="38004" y="2439922"/>
                </a:lnTo>
                <a:cubicBezTo>
                  <a:pt x="38049" y="2440657"/>
                  <a:pt x="38049" y="2441399"/>
                  <a:pt x="38004" y="2442134"/>
                </a:cubicBezTo>
                <a:cubicBezTo>
                  <a:pt x="37391" y="2452622"/>
                  <a:pt x="28398" y="2460623"/>
                  <a:pt x="17909" y="2460017"/>
                </a:cubicBezTo>
                <a:cubicBezTo>
                  <a:pt x="7427" y="2459404"/>
                  <a:pt x="-580" y="2450405"/>
                  <a:pt x="32" y="2439922"/>
                </a:cubicBezTo>
                <a:lnTo>
                  <a:pt x="32" y="904107"/>
                </a:lnTo>
                <a:cubicBezTo>
                  <a:pt x="245" y="899665"/>
                  <a:pt x="1986" y="895423"/>
                  <a:pt x="4958" y="892116"/>
                </a:cubicBezTo>
                <a:lnTo>
                  <a:pt x="5074" y="892061"/>
                </a:lnTo>
                <a:lnTo>
                  <a:pt x="5640" y="890440"/>
                </a:lnTo>
                <a:lnTo>
                  <a:pt x="434093" y="461987"/>
                </a:lnTo>
                <a:close/>
              </a:path>
            </a:pathLst>
          </a:custGeom>
          <a:solidFill>
            <a:schemeClr val="tx2"/>
          </a:solidFill>
          <a:ln w="1905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5" name="Picture Placeholder 144">
            <a:extLst>
              <a:ext uri="{FF2B5EF4-FFF2-40B4-BE49-F238E27FC236}">
                <a16:creationId xmlns:a16="http://schemas.microsoft.com/office/drawing/2014/main" id="{BC53236C-F0F3-4CF5-946A-DBF341FAD3E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" y="-13446"/>
            <a:ext cx="12191999" cy="6871446"/>
          </a:xfrm>
          <a:custGeom>
            <a:avLst/>
            <a:gdLst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12191999 w 12191999"/>
              <a:gd name="connsiteY76" fmla="*/ 6866866 h 6871446"/>
              <a:gd name="connsiteX77" fmla="*/ 12191999 w 12191999"/>
              <a:gd name="connsiteY77" fmla="*/ 6871446 h 6871446"/>
              <a:gd name="connsiteX78" fmla="*/ 0 w 12191999"/>
              <a:gd name="connsiteY78" fmla="*/ 6871446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12191999 w 12191999"/>
              <a:gd name="connsiteY76" fmla="*/ 6866866 h 6871446"/>
              <a:gd name="connsiteX77" fmla="*/ 0 w 12191999"/>
              <a:gd name="connsiteY77" fmla="*/ 6871446 h 6871446"/>
              <a:gd name="connsiteX78" fmla="*/ 0 w 12191999"/>
              <a:gd name="connsiteY78" fmla="*/ 0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10216661 w 12191999"/>
              <a:gd name="connsiteY75" fmla="*/ 6866866 h 6871446"/>
              <a:gd name="connsiteX76" fmla="*/ 0 w 12191999"/>
              <a:gd name="connsiteY76" fmla="*/ 6871446 h 6871446"/>
              <a:gd name="connsiteX77" fmla="*/ 0 w 12191999"/>
              <a:gd name="connsiteY77" fmla="*/ 0 h 6871446"/>
              <a:gd name="connsiteX0" fmla="*/ 921101 w 12191999"/>
              <a:gd name="connsiteY0" fmla="*/ 2728090 h 6871446"/>
              <a:gd name="connsiteX1" fmla="*/ 826139 w 12191999"/>
              <a:gd name="connsiteY1" fmla="*/ 2823050 h 6871446"/>
              <a:gd name="connsiteX2" fmla="*/ 921101 w 12191999"/>
              <a:gd name="connsiteY2" fmla="*/ 2918011 h 6871446"/>
              <a:gd name="connsiteX3" fmla="*/ 1016062 w 12191999"/>
              <a:gd name="connsiteY3" fmla="*/ 2823050 h 6871446"/>
              <a:gd name="connsiteX4" fmla="*/ 921101 w 12191999"/>
              <a:gd name="connsiteY4" fmla="*/ 2728090 h 6871446"/>
              <a:gd name="connsiteX5" fmla="*/ 921101 w 12191999"/>
              <a:gd name="connsiteY5" fmla="*/ 2506171 h 6871446"/>
              <a:gd name="connsiteX6" fmla="*/ 826140 w 12191999"/>
              <a:gd name="connsiteY6" fmla="*/ 2601132 h 6871446"/>
              <a:gd name="connsiteX7" fmla="*/ 921101 w 12191999"/>
              <a:gd name="connsiteY7" fmla="*/ 2696094 h 6871446"/>
              <a:gd name="connsiteX8" fmla="*/ 1016062 w 12191999"/>
              <a:gd name="connsiteY8" fmla="*/ 2601132 h 6871446"/>
              <a:gd name="connsiteX9" fmla="*/ 921101 w 12191999"/>
              <a:gd name="connsiteY9" fmla="*/ 2506171 h 6871446"/>
              <a:gd name="connsiteX10" fmla="*/ 921100 w 12191999"/>
              <a:gd name="connsiteY10" fmla="*/ 2284254 h 6871446"/>
              <a:gd name="connsiteX11" fmla="*/ 826139 w 12191999"/>
              <a:gd name="connsiteY11" fmla="*/ 2379216 h 6871446"/>
              <a:gd name="connsiteX12" fmla="*/ 921100 w 12191999"/>
              <a:gd name="connsiteY12" fmla="*/ 2474177 h 6871446"/>
              <a:gd name="connsiteX13" fmla="*/ 1016061 w 12191999"/>
              <a:gd name="connsiteY13" fmla="*/ 2379216 h 6871446"/>
              <a:gd name="connsiteX14" fmla="*/ 921100 w 12191999"/>
              <a:gd name="connsiteY14" fmla="*/ 2284254 h 6871446"/>
              <a:gd name="connsiteX15" fmla="*/ 921101 w 12191999"/>
              <a:gd name="connsiteY15" fmla="*/ 2062338 h 6871446"/>
              <a:gd name="connsiteX16" fmla="*/ 826140 w 12191999"/>
              <a:gd name="connsiteY16" fmla="*/ 2157299 h 6871446"/>
              <a:gd name="connsiteX17" fmla="*/ 921101 w 12191999"/>
              <a:gd name="connsiteY17" fmla="*/ 2252260 h 6871446"/>
              <a:gd name="connsiteX18" fmla="*/ 1016062 w 12191999"/>
              <a:gd name="connsiteY18" fmla="*/ 2157299 h 6871446"/>
              <a:gd name="connsiteX19" fmla="*/ 921101 w 12191999"/>
              <a:gd name="connsiteY19" fmla="*/ 2062338 h 6871446"/>
              <a:gd name="connsiteX20" fmla="*/ 0 w 12191999"/>
              <a:gd name="connsiteY20" fmla="*/ 0 h 6871446"/>
              <a:gd name="connsiteX21" fmla="*/ 1120179 w 12191999"/>
              <a:gd name="connsiteY21" fmla="*/ 0 h 6871446"/>
              <a:gd name="connsiteX22" fmla="*/ 1120179 w 12191999"/>
              <a:gd name="connsiteY22" fmla="*/ 460982 h 6871446"/>
              <a:gd name="connsiteX23" fmla="*/ 691726 w 12191999"/>
              <a:gd name="connsiteY23" fmla="*/ 889435 h 6871446"/>
              <a:gd name="connsiteX24" fmla="*/ 691160 w 12191999"/>
              <a:gd name="connsiteY24" fmla="*/ 891056 h 6871446"/>
              <a:gd name="connsiteX25" fmla="*/ 691044 w 12191999"/>
              <a:gd name="connsiteY25" fmla="*/ 891111 h 6871446"/>
              <a:gd name="connsiteX26" fmla="*/ 686118 w 12191999"/>
              <a:gd name="connsiteY26" fmla="*/ 903102 h 6871446"/>
              <a:gd name="connsiteX27" fmla="*/ 686118 w 12191999"/>
              <a:gd name="connsiteY27" fmla="*/ 2438917 h 6871446"/>
              <a:gd name="connsiteX28" fmla="*/ 703995 w 12191999"/>
              <a:gd name="connsiteY28" fmla="*/ 2459012 h 6871446"/>
              <a:gd name="connsiteX29" fmla="*/ 724090 w 12191999"/>
              <a:gd name="connsiteY29" fmla="*/ 2441129 h 6871446"/>
              <a:gd name="connsiteX30" fmla="*/ 724090 w 12191999"/>
              <a:gd name="connsiteY30" fmla="*/ 2438917 h 6871446"/>
              <a:gd name="connsiteX31" fmla="*/ 724090 w 12191999"/>
              <a:gd name="connsiteY31" fmla="*/ 910773 h 6871446"/>
              <a:gd name="connsiteX32" fmla="*/ 1150210 w 12191999"/>
              <a:gd name="connsiteY32" fmla="*/ 484653 h 6871446"/>
              <a:gd name="connsiteX33" fmla="*/ 1151807 w 12191999"/>
              <a:gd name="connsiteY33" fmla="*/ 484097 h 6871446"/>
              <a:gd name="connsiteX34" fmla="*/ 1152785 w 12191999"/>
              <a:gd name="connsiteY34" fmla="*/ 482077 h 6871446"/>
              <a:gd name="connsiteX35" fmla="*/ 1152799 w 12191999"/>
              <a:gd name="connsiteY35" fmla="*/ 482063 h 6871446"/>
              <a:gd name="connsiteX36" fmla="*/ 1152829 w 12191999"/>
              <a:gd name="connsiteY36" fmla="*/ 481986 h 6871446"/>
              <a:gd name="connsiteX37" fmla="*/ 1158151 w 12191999"/>
              <a:gd name="connsiteY37" fmla="*/ 470995 h 6871446"/>
              <a:gd name="connsiteX38" fmla="*/ 1158151 w 12191999"/>
              <a:gd name="connsiteY38" fmla="*/ 468784 h 6871446"/>
              <a:gd name="connsiteX39" fmla="*/ 1158151 w 12191999"/>
              <a:gd name="connsiteY39" fmla="*/ 0 h 6871446"/>
              <a:gd name="connsiteX40" fmla="*/ 1260217 w 12191999"/>
              <a:gd name="connsiteY40" fmla="*/ 0 h 6871446"/>
              <a:gd name="connsiteX41" fmla="*/ 1260217 w 12191999"/>
              <a:gd name="connsiteY41" fmla="*/ 517991 h 6871446"/>
              <a:gd name="connsiteX42" fmla="*/ 853747 w 12191999"/>
              <a:gd name="connsiteY42" fmla="*/ 924461 h 6871446"/>
              <a:gd name="connsiteX43" fmla="*/ 852429 w 12191999"/>
              <a:gd name="connsiteY43" fmla="*/ 926496 h 6871446"/>
              <a:gd name="connsiteX44" fmla="*/ 833182 w 12191999"/>
              <a:gd name="connsiteY44" fmla="*/ 955324 h 6871446"/>
              <a:gd name="connsiteX45" fmla="*/ 825962 w 12191999"/>
              <a:gd name="connsiteY45" fmla="*/ 991635 h 6871446"/>
              <a:gd name="connsiteX46" fmla="*/ 825962 w 12191999"/>
              <a:gd name="connsiteY46" fmla="*/ 1941181 h 6871446"/>
              <a:gd name="connsiteX47" fmla="*/ 918415 w 12191999"/>
              <a:gd name="connsiteY47" fmla="*/ 2038585 h 6871446"/>
              <a:gd name="connsiteX48" fmla="*/ 1015820 w 12191999"/>
              <a:gd name="connsiteY48" fmla="*/ 1946132 h 6871446"/>
              <a:gd name="connsiteX49" fmla="*/ 1015820 w 12191999"/>
              <a:gd name="connsiteY49" fmla="*/ 1941181 h 6871446"/>
              <a:gd name="connsiteX50" fmla="*/ 1015820 w 12191999"/>
              <a:gd name="connsiteY50" fmla="*/ 1030961 h 6871446"/>
              <a:gd name="connsiteX51" fmla="*/ 1413708 w 12191999"/>
              <a:gd name="connsiteY51" fmla="*/ 633072 h 6871446"/>
              <a:gd name="connsiteX52" fmla="*/ 1420522 w 12191999"/>
              <a:gd name="connsiteY52" fmla="*/ 628732 h 6871446"/>
              <a:gd name="connsiteX53" fmla="*/ 1450074 w 12191999"/>
              <a:gd name="connsiteY53" fmla="*/ 562333 h 6871446"/>
              <a:gd name="connsiteX54" fmla="*/ 1450074 w 12191999"/>
              <a:gd name="connsiteY54" fmla="*/ 557382 h 6871446"/>
              <a:gd name="connsiteX55" fmla="*/ 1450074 w 12191999"/>
              <a:gd name="connsiteY55" fmla="*/ 0 h 6871446"/>
              <a:gd name="connsiteX56" fmla="*/ 12191999 w 12191999"/>
              <a:gd name="connsiteY56" fmla="*/ 0 h 6871446"/>
              <a:gd name="connsiteX57" fmla="*/ 12191999 w 12191999"/>
              <a:gd name="connsiteY57" fmla="*/ 4437545 h 6871446"/>
              <a:gd name="connsiteX58" fmla="*/ 12191998 w 12191999"/>
              <a:gd name="connsiteY58" fmla="*/ 4437545 h 6871446"/>
              <a:gd name="connsiteX59" fmla="*/ 12191998 w 12191999"/>
              <a:gd name="connsiteY59" fmla="*/ 4430641 h 6871446"/>
              <a:gd name="connsiteX60" fmla="*/ 11339396 w 12191999"/>
              <a:gd name="connsiteY60" fmla="*/ 5283245 h 6871446"/>
              <a:gd name="connsiteX61" fmla="*/ 9968347 w 12191999"/>
              <a:gd name="connsiteY61" fmla="*/ 5283245 h 6871446"/>
              <a:gd name="connsiteX62" fmla="*/ 9923941 w 12191999"/>
              <a:gd name="connsiteY62" fmla="*/ 5327651 h 6871446"/>
              <a:gd name="connsiteX63" fmla="*/ 9968347 w 12191999"/>
              <a:gd name="connsiteY63" fmla="*/ 5372057 h 6871446"/>
              <a:gd name="connsiteX64" fmla="*/ 11357157 w 12191999"/>
              <a:gd name="connsiteY64" fmla="*/ 5372057 h 6871446"/>
              <a:gd name="connsiteX65" fmla="*/ 11388243 w 12191999"/>
              <a:gd name="connsiteY65" fmla="*/ 5358735 h 6871446"/>
              <a:gd name="connsiteX66" fmla="*/ 11986258 w 12191999"/>
              <a:gd name="connsiteY66" fmla="*/ 4761546 h 6871446"/>
              <a:gd name="connsiteX67" fmla="*/ 11986258 w 12191999"/>
              <a:gd name="connsiteY67" fmla="*/ 4763790 h 6871446"/>
              <a:gd name="connsiteX68" fmla="*/ 12191999 w 12191999"/>
              <a:gd name="connsiteY68" fmla="*/ 4559246 h 6871446"/>
              <a:gd name="connsiteX69" fmla="*/ 12191999 w 12191999"/>
              <a:gd name="connsiteY69" fmla="*/ 4666528 h 6871446"/>
              <a:gd name="connsiteX70" fmla="*/ 11407116 w 12191999"/>
              <a:gd name="connsiteY70" fmla="*/ 5451412 h 6871446"/>
              <a:gd name="connsiteX71" fmla="*/ 10216661 w 12191999"/>
              <a:gd name="connsiteY71" fmla="*/ 5451412 h 6871446"/>
              <a:gd name="connsiteX72" fmla="*/ 9267022 w 12191999"/>
              <a:gd name="connsiteY72" fmla="*/ 5451412 h 6871446"/>
              <a:gd name="connsiteX73" fmla="*/ 8806306 w 12191999"/>
              <a:gd name="connsiteY73" fmla="*/ 5642360 h 6871446"/>
              <a:gd name="connsiteX74" fmla="*/ 7581798 w 12191999"/>
              <a:gd name="connsiteY74" fmla="*/ 6866866 h 6871446"/>
              <a:gd name="connsiteX75" fmla="*/ 0 w 12191999"/>
              <a:gd name="connsiteY75" fmla="*/ 6871446 h 6871446"/>
              <a:gd name="connsiteX76" fmla="*/ 0 w 12191999"/>
              <a:gd name="connsiteY76" fmla="*/ 0 h 687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191999" h="6871446">
                <a:moveTo>
                  <a:pt x="921101" y="2728090"/>
                </a:moveTo>
                <a:cubicBezTo>
                  <a:pt x="868655" y="2728090"/>
                  <a:pt x="826139" y="2770604"/>
                  <a:pt x="826139" y="2823050"/>
                </a:cubicBezTo>
                <a:cubicBezTo>
                  <a:pt x="826139" y="2875497"/>
                  <a:pt x="868655" y="2918011"/>
                  <a:pt x="921101" y="2918011"/>
                </a:cubicBezTo>
                <a:cubicBezTo>
                  <a:pt x="973545" y="2918011"/>
                  <a:pt x="1016062" y="2875497"/>
                  <a:pt x="1016062" y="2823050"/>
                </a:cubicBezTo>
                <a:cubicBezTo>
                  <a:pt x="1016062" y="2770604"/>
                  <a:pt x="973545" y="2728090"/>
                  <a:pt x="921101" y="2728090"/>
                </a:cubicBezTo>
                <a:close/>
                <a:moveTo>
                  <a:pt x="921101" y="2506171"/>
                </a:moveTo>
                <a:cubicBezTo>
                  <a:pt x="868655" y="2506171"/>
                  <a:pt x="826140" y="2548688"/>
                  <a:pt x="826140" y="2601132"/>
                </a:cubicBezTo>
                <a:cubicBezTo>
                  <a:pt x="826140" y="2653579"/>
                  <a:pt x="868655" y="2696094"/>
                  <a:pt x="921101" y="2696094"/>
                </a:cubicBezTo>
                <a:cubicBezTo>
                  <a:pt x="973546" y="2696094"/>
                  <a:pt x="1016062" y="2653579"/>
                  <a:pt x="1016062" y="2601132"/>
                </a:cubicBezTo>
                <a:cubicBezTo>
                  <a:pt x="1016062" y="2548688"/>
                  <a:pt x="973546" y="2506171"/>
                  <a:pt x="921101" y="2506171"/>
                </a:cubicBezTo>
                <a:close/>
                <a:moveTo>
                  <a:pt x="921100" y="2284254"/>
                </a:moveTo>
                <a:cubicBezTo>
                  <a:pt x="868654" y="2284254"/>
                  <a:pt x="826139" y="2326769"/>
                  <a:pt x="826139" y="2379216"/>
                </a:cubicBezTo>
                <a:cubicBezTo>
                  <a:pt x="826139" y="2431661"/>
                  <a:pt x="868654" y="2474177"/>
                  <a:pt x="921100" y="2474177"/>
                </a:cubicBezTo>
                <a:cubicBezTo>
                  <a:pt x="973545" y="2474177"/>
                  <a:pt x="1016061" y="2431661"/>
                  <a:pt x="1016061" y="2379216"/>
                </a:cubicBezTo>
                <a:cubicBezTo>
                  <a:pt x="1016061" y="2326769"/>
                  <a:pt x="973545" y="2284254"/>
                  <a:pt x="921100" y="2284254"/>
                </a:cubicBezTo>
                <a:close/>
                <a:moveTo>
                  <a:pt x="921101" y="2062338"/>
                </a:moveTo>
                <a:cubicBezTo>
                  <a:pt x="868655" y="2062338"/>
                  <a:pt x="826140" y="2104853"/>
                  <a:pt x="826140" y="2157299"/>
                </a:cubicBezTo>
                <a:cubicBezTo>
                  <a:pt x="826140" y="2209744"/>
                  <a:pt x="868655" y="2252260"/>
                  <a:pt x="921101" y="2252260"/>
                </a:cubicBezTo>
                <a:cubicBezTo>
                  <a:pt x="973546" y="2252260"/>
                  <a:pt x="1016062" y="2209744"/>
                  <a:pt x="1016062" y="2157299"/>
                </a:cubicBezTo>
                <a:cubicBezTo>
                  <a:pt x="1016062" y="2104853"/>
                  <a:pt x="973546" y="2062338"/>
                  <a:pt x="921101" y="2062338"/>
                </a:cubicBezTo>
                <a:close/>
                <a:moveTo>
                  <a:pt x="0" y="0"/>
                </a:moveTo>
                <a:lnTo>
                  <a:pt x="1120179" y="0"/>
                </a:lnTo>
                <a:lnTo>
                  <a:pt x="1120179" y="460982"/>
                </a:lnTo>
                <a:lnTo>
                  <a:pt x="691726" y="889435"/>
                </a:lnTo>
                <a:lnTo>
                  <a:pt x="691160" y="891056"/>
                </a:lnTo>
                <a:cubicBezTo>
                  <a:pt x="691121" y="891074"/>
                  <a:pt x="691083" y="891093"/>
                  <a:pt x="691044" y="891111"/>
                </a:cubicBezTo>
                <a:cubicBezTo>
                  <a:pt x="688072" y="894418"/>
                  <a:pt x="686331" y="898660"/>
                  <a:pt x="686118" y="903102"/>
                </a:cubicBezTo>
                <a:lnTo>
                  <a:pt x="686118" y="2438917"/>
                </a:lnTo>
                <a:cubicBezTo>
                  <a:pt x="685506" y="2449400"/>
                  <a:pt x="693513" y="2458399"/>
                  <a:pt x="703995" y="2459012"/>
                </a:cubicBezTo>
                <a:cubicBezTo>
                  <a:pt x="714484" y="2459618"/>
                  <a:pt x="723477" y="2451617"/>
                  <a:pt x="724090" y="2441129"/>
                </a:cubicBezTo>
                <a:cubicBezTo>
                  <a:pt x="724135" y="2440394"/>
                  <a:pt x="724135" y="2439652"/>
                  <a:pt x="724090" y="2438917"/>
                </a:cubicBezTo>
                <a:lnTo>
                  <a:pt x="724090" y="910773"/>
                </a:lnTo>
                <a:lnTo>
                  <a:pt x="1150210" y="484653"/>
                </a:lnTo>
                <a:lnTo>
                  <a:pt x="1151807" y="484097"/>
                </a:lnTo>
                <a:lnTo>
                  <a:pt x="1152785" y="482077"/>
                </a:lnTo>
                <a:lnTo>
                  <a:pt x="1152799" y="482063"/>
                </a:lnTo>
                <a:cubicBezTo>
                  <a:pt x="1152809" y="482037"/>
                  <a:pt x="1152819" y="482012"/>
                  <a:pt x="1152829" y="481986"/>
                </a:cubicBezTo>
                <a:lnTo>
                  <a:pt x="1158151" y="470995"/>
                </a:lnTo>
                <a:cubicBezTo>
                  <a:pt x="1158196" y="470260"/>
                  <a:pt x="1158196" y="469519"/>
                  <a:pt x="1158151" y="468784"/>
                </a:cubicBezTo>
                <a:lnTo>
                  <a:pt x="1158151" y="0"/>
                </a:lnTo>
                <a:lnTo>
                  <a:pt x="1260217" y="0"/>
                </a:lnTo>
                <a:lnTo>
                  <a:pt x="1260217" y="517991"/>
                </a:lnTo>
                <a:lnTo>
                  <a:pt x="853747" y="924461"/>
                </a:lnTo>
                <a:lnTo>
                  <a:pt x="852429" y="926496"/>
                </a:lnTo>
                <a:lnTo>
                  <a:pt x="833182" y="955324"/>
                </a:lnTo>
                <a:cubicBezTo>
                  <a:pt x="828460" y="966730"/>
                  <a:pt x="825962" y="979055"/>
                  <a:pt x="825962" y="991635"/>
                </a:cubicBezTo>
                <a:lnTo>
                  <a:pt x="825962" y="1941181"/>
                </a:lnTo>
                <a:cubicBezTo>
                  <a:pt x="824595" y="1993606"/>
                  <a:pt x="865990" y="2037219"/>
                  <a:pt x="918415" y="2038585"/>
                </a:cubicBezTo>
                <a:cubicBezTo>
                  <a:pt x="970847" y="2039952"/>
                  <a:pt x="1014453" y="1998557"/>
                  <a:pt x="1015820" y="1946132"/>
                </a:cubicBezTo>
                <a:cubicBezTo>
                  <a:pt x="1015865" y="1944482"/>
                  <a:pt x="1015865" y="1942831"/>
                  <a:pt x="1015820" y="1941181"/>
                </a:cubicBezTo>
                <a:lnTo>
                  <a:pt x="1015820" y="1030961"/>
                </a:lnTo>
                <a:lnTo>
                  <a:pt x="1413708" y="633072"/>
                </a:lnTo>
                <a:lnTo>
                  <a:pt x="1420522" y="628732"/>
                </a:lnTo>
                <a:cubicBezTo>
                  <a:pt x="1438148" y="612001"/>
                  <a:pt x="1449391" y="588546"/>
                  <a:pt x="1450074" y="562333"/>
                </a:cubicBezTo>
                <a:lnTo>
                  <a:pt x="1450074" y="557382"/>
                </a:lnTo>
                <a:lnTo>
                  <a:pt x="1450074" y="0"/>
                </a:lnTo>
                <a:lnTo>
                  <a:pt x="12191999" y="0"/>
                </a:lnTo>
                <a:lnTo>
                  <a:pt x="12191999" y="4437545"/>
                </a:lnTo>
                <a:lnTo>
                  <a:pt x="12191998" y="4437545"/>
                </a:lnTo>
                <a:lnTo>
                  <a:pt x="12191998" y="4430641"/>
                </a:lnTo>
                <a:lnTo>
                  <a:pt x="11339396" y="5283245"/>
                </a:lnTo>
                <a:lnTo>
                  <a:pt x="9968347" y="5283245"/>
                </a:lnTo>
                <a:cubicBezTo>
                  <a:pt x="9943924" y="5283245"/>
                  <a:pt x="9923941" y="5303227"/>
                  <a:pt x="9923941" y="5327651"/>
                </a:cubicBezTo>
                <a:cubicBezTo>
                  <a:pt x="9923941" y="5352074"/>
                  <a:pt x="9943924" y="5372057"/>
                  <a:pt x="9968347" y="5372057"/>
                </a:cubicBezTo>
                <a:lnTo>
                  <a:pt x="11357157" y="5372057"/>
                </a:lnTo>
                <a:cubicBezTo>
                  <a:pt x="11369370" y="5372057"/>
                  <a:pt x="11380471" y="5367617"/>
                  <a:pt x="11388243" y="5358735"/>
                </a:cubicBezTo>
                <a:lnTo>
                  <a:pt x="11986258" y="4761546"/>
                </a:lnTo>
                <a:lnTo>
                  <a:pt x="11986258" y="4763790"/>
                </a:lnTo>
                <a:lnTo>
                  <a:pt x="12191999" y="4559246"/>
                </a:lnTo>
                <a:lnTo>
                  <a:pt x="12191999" y="4666528"/>
                </a:lnTo>
                <a:lnTo>
                  <a:pt x="11407116" y="5451412"/>
                </a:lnTo>
                <a:lnTo>
                  <a:pt x="10216661" y="5451412"/>
                </a:lnTo>
                <a:lnTo>
                  <a:pt x="9267022" y="5451412"/>
                </a:lnTo>
                <a:cubicBezTo>
                  <a:pt x="9093837" y="5451412"/>
                  <a:pt x="8928423" y="5520242"/>
                  <a:pt x="8806306" y="5642360"/>
                </a:cubicBezTo>
                <a:lnTo>
                  <a:pt x="7581798" y="6866866"/>
                </a:lnTo>
                <a:lnTo>
                  <a:pt x="0" y="6871446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GB"/>
              <a:t>Add picture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0E360EF-CEE5-41EB-8C2E-E1946DF21496}"/>
              </a:ext>
            </a:extLst>
          </p:cNvPr>
          <p:cNvGrpSpPr/>
          <p:nvPr userDrawn="1"/>
        </p:nvGrpSpPr>
        <p:grpSpPr>
          <a:xfrm>
            <a:off x="7581799" y="4421775"/>
            <a:ext cx="4610201" cy="2436225"/>
            <a:chOff x="7581799" y="4421775"/>
            <a:chExt cx="4610201" cy="243622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EDBA84F-8EA8-481E-858A-9668CAB7A6AF}"/>
                </a:ext>
              </a:extLst>
            </p:cNvPr>
            <p:cNvGrpSpPr/>
            <p:nvPr userDrawn="1"/>
          </p:nvGrpSpPr>
          <p:grpSpPr>
            <a:xfrm>
              <a:off x="7581799" y="4421775"/>
              <a:ext cx="4610201" cy="2436225"/>
              <a:chOff x="-2399815" y="1795775"/>
              <a:chExt cx="4610201" cy="2436225"/>
            </a:xfrm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14588E2-D3CA-40C1-AEB2-C1BAEE3E41CC}"/>
                  </a:ext>
                </a:extLst>
              </p:cNvPr>
              <p:cNvSpPr/>
              <p:nvPr userDrawn="1"/>
            </p:nvSpPr>
            <p:spPr>
              <a:xfrm>
                <a:off x="-57672" y="1795775"/>
                <a:ext cx="2268057" cy="941415"/>
              </a:xfrm>
              <a:custGeom>
                <a:avLst/>
                <a:gdLst>
                  <a:gd name="connsiteX0" fmla="*/ 1945957 w 1945957"/>
                  <a:gd name="connsiteY0" fmla="*/ 0 h 807719"/>
                  <a:gd name="connsiteX1" fmla="*/ 1214438 w 1945957"/>
                  <a:gd name="connsiteY1" fmla="*/ 731520 h 807719"/>
                  <a:gd name="connsiteX2" fmla="*/ 38100 w 1945957"/>
                  <a:gd name="connsiteY2" fmla="*/ 731520 h 807719"/>
                  <a:gd name="connsiteX3" fmla="*/ 0 w 1945957"/>
                  <a:gd name="connsiteY3" fmla="*/ 769620 h 807719"/>
                  <a:gd name="connsiteX4" fmla="*/ 38100 w 1945957"/>
                  <a:gd name="connsiteY4" fmla="*/ 807720 h 807719"/>
                  <a:gd name="connsiteX5" fmla="*/ 1229677 w 1945957"/>
                  <a:gd name="connsiteY5" fmla="*/ 807720 h 807719"/>
                  <a:gd name="connsiteX6" fmla="*/ 1256348 w 1945957"/>
                  <a:gd name="connsiteY6" fmla="*/ 796290 h 807719"/>
                  <a:gd name="connsiteX7" fmla="*/ 1945957 w 1945957"/>
                  <a:gd name="connsiteY7" fmla="*/ 107633 h 807719"/>
                  <a:gd name="connsiteX8" fmla="*/ 1945957 w 1945957"/>
                  <a:gd name="connsiteY8" fmla="*/ 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5957" h="807719">
                    <a:moveTo>
                      <a:pt x="1945957" y="0"/>
                    </a:moveTo>
                    <a:lnTo>
                      <a:pt x="1214438" y="731520"/>
                    </a:lnTo>
                    <a:lnTo>
                      <a:pt x="38100" y="731520"/>
                    </a:lnTo>
                    <a:cubicBezTo>
                      <a:pt x="17145" y="731520"/>
                      <a:pt x="0" y="748665"/>
                      <a:pt x="0" y="769620"/>
                    </a:cubicBezTo>
                    <a:cubicBezTo>
                      <a:pt x="0" y="790575"/>
                      <a:pt x="17145" y="807720"/>
                      <a:pt x="38100" y="807720"/>
                    </a:cubicBezTo>
                    <a:lnTo>
                      <a:pt x="1229677" y="807720"/>
                    </a:lnTo>
                    <a:cubicBezTo>
                      <a:pt x="1240155" y="807720"/>
                      <a:pt x="1249680" y="803910"/>
                      <a:pt x="1256348" y="796290"/>
                    </a:cubicBezTo>
                    <a:lnTo>
                      <a:pt x="1945957" y="107633"/>
                    </a:lnTo>
                    <a:lnTo>
                      <a:pt x="19459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CDD0079-BA7D-4D37-9306-1288C678E9AE}"/>
                  </a:ext>
                </a:extLst>
              </p:cNvPr>
              <p:cNvSpPr/>
              <p:nvPr userDrawn="1"/>
            </p:nvSpPr>
            <p:spPr>
              <a:xfrm>
                <a:off x="-2399815" y="2031662"/>
                <a:ext cx="4610201" cy="2200338"/>
              </a:xfrm>
              <a:custGeom>
                <a:avLst/>
                <a:gdLst>
                  <a:gd name="connsiteX0" fmla="*/ 4610201 w 4610201"/>
                  <a:gd name="connsiteY0" fmla="*/ 0 h 2200338"/>
                  <a:gd name="connsiteX1" fmla="*/ 4610201 w 4610201"/>
                  <a:gd name="connsiteY1" fmla="*/ 2200338 h 2200338"/>
                  <a:gd name="connsiteX2" fmla="*/ 2634863 w 4610201"/>
                  <a:gd name="connsiteY2" fmla="*/ 2200338 h 2200338"/>
                  <a:gd name="connsiteX3" fmla="*/ 0 w 4610201"/>
                  <a:gd name="connsiteY3" fmla="*/ 2200338 h 2200338"/>
                  <a:gd name="connsiteX4" fmla="*/ 1224508 w 4610201"/>
                  <a:gd name="connsiteY4" fmla="*/ 975832 h 2200338"/>
                  <a:gd name="connsiteX5" fmla="*/ 1685224 w 4610201"/>
                  <a:gd name="connsiteY5" fmla="*/ 784884 h 2200338"/>
                  <a:gd name="connsiteX6" fmla="*/ 2634863 w 4610201"/>
                  <a:gd name="connsiteY6" fmla="*/ 784884 h 2200338"/>
                  <a:gd name="connsiteX7" fmla="*/ 3825318 w 4610201"/>
                  <a:gd name="connsiteY7" fmla="*/ 784884 h 220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201" h="2200338">
                    <a:moveTo>
                      <a:pt x="4610201" y="0"/>
                    </a:moveTo>
                    <a:lnTo>
                      <a:pt x="4610201" y="2200338"/>
                    </a:lnTo>
                    <a:lnTo>
                      <a:pt x="2634863" y="2200338"/>
                    </a:lnTo>
                    <a:lnTo>
                      <a:pt x="0" y="2200338"/>
                    </a:lnTo>
                    <a:lnTo>
                      <a:pt x="1224508" y="975832"/>
                    </a:lnTo>
                    <a:cubicBezTo>
                      <a:pt x="1346625" y="853714"/>
                      <a:pt x="1512039" y="784884"/>
                      <a:pt x="1685224" y="784884"/>
                    </a:cubicBezTo>
                    <a:lnTo>
                      <a:pt x="2634863" y="784884"/>
                    </a:lnTo>
                    <a:lnTo>
                      <a:pt x="3825318" y="784884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73EF12DC-8C27-44CB-8306-4854448F8F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8879083" y="5654306"/>
              <a:ext cx="2753080" cy="89659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196502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Add presentation title across two or three lines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94BF7A-D40E-4296-9937-65EA0AED7286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83532" y="2717923"/>
            <a:ext cx="5760000" cy="2632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 subtitle across one 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6967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AFFE2BBC-DC05-4694-9F11-59DB3A663E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7643"/>
          <a:stretch/>
        </p:blipFill>
        <p:spPr>
          <a:xfrm>
            <a:off x="5993177" y="331705"/>
            <a:ext cx="6198824" cy="23115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290242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FA4FE11-B7FD-4A52-B448-482F0991C99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37288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1830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&amp; table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EE97333A-2F33-462D-9983-42A23EE6B7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7643"/>
          <a:stretch/>
        </p:blipFill>
        <p:spPr>
          <a:xfrm>
            <a:off x="5993177" y="331705"/>
            <a:ext cx="6198824" cy="23115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290242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0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69D71296-FBC7-46A5-976F-07C84B3CE5E6}"/>
              </a:ext>
            </a:extLst>
          </p:cNvPr>
          <p:cNvSpPr>
            <a:spLocks noGrp="1"/>
          </p:cNvSpPr>
          <p:nvPr>
            <p:ph type="tbl" sz="quarter" idx="11" hasCustomPrompt="1"/>
          </p:nvPr>
        </p:nvSpPr>
        <p:spPr>
          <a:xfrm>
            <a:off x="6096000" y="1808163"/>
            <a:ext cx="5630863" cy="4141787"/>
          </a:xfrm>
          <a:solidFill>
            <a:schemeClr val="bg2">
              <a:lumMod val="20000"/>
              <a:lumOff val="8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table</a:t>
            </a:r>
          </a:p>
        </p:txBody>
      </p:sp>
    </p:spTree>
    <p:extLst>
      <p:ext uri="{BB962C8B-B14F-4D97-AF65-F5344CB8AC3E}">
        <p14:creationId xmlns:p14="http://schemas.microsoft.com/office/powerpoint/2010/main" val="4269235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&amp; 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D4B713FA-FEDC-4B8C-85D7-9815EE1484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524" r="4876"/>
          <a:stretch/>
        </p:blipFill>
        <p:spPr>
          <a:xfrm>
            <a:off x="253497" y="-1"/>
            <a:ext cx="11938503" cy="61714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B8EB1-550C-48F2-9ADA-4A9EC961A06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2"/>
            <a:ext cx="8942080" cy="28961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620BF9-C6E3-4962-BC0C-142AF33CA4A3}"/>
              </a:ext>
            </a:extLst>
          </p:cNvPr>
          <p:cNvGrpSpPr/>
          <p:nvPr userDrawn="1"/>
        </p:nvGrpSpPr>
        <p:grpSpPr>
          <a:xfrm>
            <a:off x="452438" y="464145"/>
            <a:ext cx="825709" cy="177846"/>
            <a:chOff x="452438" y="265845"/>
            <a:chExt cx="825709" cy="17784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2577B0D-ABB3-4B7B-891D-784114FFD296}"/>
                </a:ext>
              </a:extLst>
            </p:cNvPr>
            <p:cNvSpPr/>
            <p:nvPr userDrawn="1"/>
          </p:nvSpPr>
          <p:spPr>
            <a:xfrm>
              <a:off x="452438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2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AFE67AC-0E40-417D-B3ED-9EEBCB776C98}"/>
                </a:ext>
              </a:extLst>
            </p:cNvPr>
            <p:cNvSpPr/>
            <p:nvPr userDrawn="1"/>
          </p:nvSpPr>
          <p:spPr>
            <a:xfrm>
              <a:off x="884348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6"/>
                    <a:pt x="42515" y="0"/>
                    <a:pt x="94961" y="0"/>
                  </a:cubicBezTo>
                  <a:cubicBezTo>
                    <a:pt x="147406" y="0"/>
                    <a:pt x="189922" y="42516"/>
                    <a:pt x="189922" y="94961"/>
                  </a:cubicBezTo>
                  <a:close/>
                </a:path>
              </a:pathLst>
            </a:custGeom>
            <a:solidFill>
              <a:schemeClr val="accent4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EF111F8-FA17-4365-AAF4-D15C3099822B}"/>
                </a:ext>
              </a:extLst>
            </p:cNvPr>
            <p:cNvSpPr/>
            <p:nvPr userDrawn="1"/>
          </p:nvSpPr>
          <p:spPr>
            <a:xfrm>
              <a:off x="1100302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5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8CFE490-B41C-4650-84D4-B7779F0C8FB7}"/>
                </a:ext>
              </a:extLst>
            </p:cNvPr>
            <p:cNvSpPr/>
            <p:nvPr userDrawn="1"/>
          </p:nvSpPr>
          <p:spPr>
            <a:xfrm>
              <a:off x="668393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3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88787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631530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45106C1-8514-4628-8EA2-559664EB9AC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3000" y="0"/>
            <a:ext cx="5149000" cy="6858000"/>
          </a:xfrm>
          <a:custGeom>
            <a:avLst/>
            <a:gdLst>
              <a:gd name="connsiteX0" fmla="*/ 0 w 5149000"/>
              <a:gd name="connsiteY0" fmla="*/ 0 h 6858000"/>
              <a:gd name="connsiteX1" fmla="*/ 5149000 w 5149000"/>
              <a:gd name="connsiteY1" fmla="*/ 0 h 6858000"/>
              <a:gd name="connsiteX2" fmla="*/ 5149000 w 5149000"/>
              <a:gd name="connsiteY2" fmla="*/ 6858000 h 6858000"/>
              <a:gd name="connsiteX3" fmla="*/ 455857 w 5149000"/>
              <a:gd name="connsiteY3" fmla="*/ 6858000 h 6858000"/>
              <a:gd name="connsiteX4" fmla="*/ 0 w 5149000"/>
              <a:gd name="connsiteY4" fmla="*/ 6413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9000" h="6858000">
                <a:moveTo>
                  <a:pt x="0" y="0"/>
                </a:moveTo>
                <a:lnTo>
                  <a:pt x="5149000" y="0"/>
                </a:lnTo>
                <a:lnTo>
                  <a:pt x="5149000" y="6858000"/>
                </a:lnTo>
                <a:lnTo>
                  <a:pt x="455857" y="6858000"/>
                </a:lnTo>
                <a:lnTo>
                  <a:pt x="0" y="641339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>
              <a:buNone/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picture</a:t>
            </a:r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3D29D2E-4CD5-4708-91AF-D7FB890A45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6" y="1808163"/>
            <a:ext cx="5631529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8800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pictur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631530" cy="6978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45106C1-8514-4628-8EA2-559664EB9AC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3000" y="0"/>
            <a:ext cx="5149000" cy="6858000"/>
          </a:xfrm>
          <a:custGeom>
            <a:avLst/>
            <a:gdLst>
              <a:gd name="connsiteX0" fmla="*/ 0 w 5149000"/>
              <a:gd name="connsiteY0" fmla="*/ 0 h 6858000"/>
              <a:gd name="connsiteX1" fmla="*/ 5149000 w 5149000"/>
              <a:gd name="connsiteY1" fmla="*/ 0 h 6858000"/>
              <a:gd name="connsiteX2" fmla="*/ 5149000 w 5149000"/>
              <a:gd name="connsiteY2" fmla="*/ 6858000 h 6858000"/>
              <a:gd name="connsiteX3" fmla="*/ 455857 w 5149000"/>
              <a:gd name="connsiteY3" fmla="*/ 6858000 h 6858000"/>
              <a:gd name="connsiteX4" fmla="*/ 0 w 5149000"/>
              <a:gd name="connsiteY4" fmla="*/ 6413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9000" h="6858000">
                <a:moveTo>
                  <a:pt x="0" y="0"/>
                </a:moveTo>
                <a:lnTo>
                  <a:pt x="5149000" y="0"/>
                </a:lnTo>
                <a:lnTo>
                  <a:pt x="5149000" y="6858000"/>
                </a:lnTo>
                <a:lnTo>
                  <a:pt x="455857" y="6858000"/>
                </a:lnTo>
                <a:lnTo>
                  <a:pt x="0" y="641339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>
              <a:buNone/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picture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E6BB01-F29D-4EB0-B30A-FA8A89159FC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15882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blue blank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72641C-6E49-41CD-94EE-B958B8E27BEF}"/>
              </a:ext>
            </a:extLst>
          </p:cNvPr>
          <p:cNvSpPr/>
          <p:nvPr userDrawn="1"/>
        </p:nvSpPr>
        <p:spPr>
          <a:xfrm>
            <a:off x="6146706" y="-9053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445262 w 6096000"/>
              <a:gd name="connsiteY3" fmla="*/ 6858000 h 6858000"/>
              <a:gd name="connsiteX4" fmla="*/ 0 w 6096000"/>
              <a:gd name="connsiteY4" fmla="*/ 64260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445262" y="6858000"/>
                </a:lnTo>
                <a:lnTo>
                  <a:pt x="0" y="64260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4788614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3D29D2E-4CD5-4708-91AF-D7FB890A45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6" y="1808163"/>
            <a:ext cx="4788613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91130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white blank placehol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72641C-6E49-41CD-94EE-B958B8E27BEF}"/>
              </a:ext>
            </a:extLst>
          </p:cNvPr>
          <p:cNvSpPr/>
          <p:nvPr userDrawn="1"/>
        </p:nvSpPr>
        <p:spPr>
          <a:xfrm>
            <a:off x="6146706" y="1964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445262 w 6096000"/>
              <a:gd name="connsiteY3" fmla="*/ 6858000 h 6858000"/>
              <a:gd name="connsiteX4" fmla="*/ 0 w 6096000"/>
              <a:gd name="connsiteY4" fmla="*/ 64260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445262" y="6858000"/>
                </a:lnTo>
                <a:lnTo>
                  <a:pt x="0" y="64260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4788614" cy="6978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A5FB6-B90F-48F0-8CD7-F9275CA2E71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7468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chart on bl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72641C-6E49-41CD-94EE-B958B8E27BEF}"/>
              </a:ext>
            </a:extLst>
          </p:cNvPr>
          <p:cNvSpPr/>
          <p:nvPr userDrawn="1"/>
        </p:nvSpPr>
        <p:spPr>
          <a:xfrm>
            <a:off x="6146706" y="-9053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445262 w 6096000"/>
              <a:gd name="connsiteY3" fmla="*/ 6858000 h 6858000"/>
              <a:gd name="connsiteX4" fmla="*/ 0 w 6096000"/>
              <a:gd name="connsiteY4" fmla="*/ 64260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445262" y="6858000"/>
                </a:lnTo>
                <a:lnTo>
                  <a:pt x="0" y="64260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4788614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3D29D2E-4CD5-4708-91AF-D7FB890A45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6" y="1808163"/>
            <a:ext cx="4788613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6EFDB498-6CAE-418A-96E3-F00B5EA3456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985729" y="1192195"/>
            <a:ext cx="4417955" cy="4455504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chart</a:t>
            </a:r>
          </a:p>
        </p:txBody>
      </p:sp>
    </p:spTree>
    <p:extLst>
      <p:ext uri="{BB962C8B-B14F-4D97-AF65-F5344CB8AC3E}">
        <p14:creationId xmlns:p14="http://schemas.microsoft.com/office/powerpoint/2010/main" val="35805980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chart on white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72641C-6E49-41CD-94EE-B958B8E27BEF}"/>
              </a:ext>
            </a:extLst>
          </p:cNvPr>
          <p:cNvSpPr/>
          <p:nvPr userDrawn="1"/>
        </p:nvSpPr>
        <p:spPr>
          <a:xfrm>
            <a:off x="6146706" y="-9053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445262 w 6096000"/>
              <a:gd name="connsiteY3" fmla="*/ 6858000 h 6858000"/>
              <a:gd name="connsiteX4" fmla="*/ 0 w 6096000"/>
              <a:gd name="connsiteY4" fmla="*/ 64260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445262" y="6858000"/>
                </a:lnTo>
                <a:lnTo>
                  <a:pt x="0" y="64260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4788614" cy="6978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title</a:t>
            </a:r>
            <a:endParaRPr lang="en-GB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6EFDB498-6CAE-418A-96E3-F00B5EA3456B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985729" y="1192195"/>
            <a:ext cx="4417955" cy="4455504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chart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9B006F4-6E48-4AB1-8408-4DB1A39A7AD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41473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9043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34150F-86DE-4DE2-9F63-6E151D68B2C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52438" y="1652530"/>
            <a:ext cx="1795463" cy="1820538"/>
          </a:xfrm>
          <a:custGeom>
            <a:avLst/>
            <a:gdLst>
              <a:gd name="connsiteX0" fmla="*/ 0 w 1795463"/>
              <a:gd name="connsiteY0" fmla="*/ 0 h 1820538"/>
              <a:gd name="connsiteX1" fmla="*/ 1795463 w 1795463"/>
              <a:gd name="connsiteY1" fmla="*/ 0 h 1820538"/>
              <a:gd name="connsiteX2" fmla="*/ 1795463 w 1795463"/>
              <a:gd name="connsiteY2" fmla="*/ 1410056 h 1820538"/>
              <a:gd name="connsiteX3" fmla="*/ 1315277 w 1795463"/>
              <a:gd name="connsiteY3" fmla="*/ 1820538 h 1820538"/>
              <a:gd name="connsiteX4" fmla="*/ 0 w 179546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3" h="1820538">
                <a:moveTo>
                  <a:pt x="0" y="0"/>
                </a:moveTo>
                <a:lnTo>
                  <a:pt x="1795463" y="0"/>
                </a:lnTo>
                <a:lnTo>
                  <a:pt x="1795463" y="1410056"/>
                </a:lnTo>
                <a:lnTo>
                  <a:pt x="1315277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6480000" cy="36761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Meet the team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1E9CEC8-6FDF-4F5B-A665-A6AB709415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438" y="3770350"/>
            <a:ext cx="1795003" cy="2179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2A71C5-8ED1-463D-B308-AF5C4B0ECA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92093" y="3770350"/>
            <a:ext cx="1795003" cy="2179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3FFB0F7-72B7-4D1A-B404-2802EB18A2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31748" y="3770350"/>
            <a:ext cx="1795003" cy="2179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D2FA30A8-1F65-4BA4-BCED-C4DB5DCE4C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71403" y="3770350"/>
            <a:ext cx="1795003" cy="2179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87CD75E-332A-46D6-83C3-655669B9C4E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92093" y="1652530"/>
            <a:ext cx="1795463" cy="1820538"/>
          </a:xfrm>
          <a:custGeom>
            <a:avLst/>
            <a:gdLst>
              <a:gd name="connsiteX0" fmla="*/ 0 w 1795463"/>
              <a:gd name="connsiteY0" fmla="*/ 0 h 1820538"/>
              <a:gd name="connsiteX1" fmla="*/ 1795463 w 1795463"/>
              <a:gd name="connsiteY1" fmla="*/ 0 h 1820538"/>
              <a:gd name="connsiteX2" fmla="*/ 1795463 w 1795463"/>
              <a:gd name="connsiteY2" fmla="*/ 1410056 h 1820538"/>
              <a:gd name="connsiteX3" fmla="*/ 1315277 w 1795463"/>
              <a:gd name="connsiteY3" fmla="*/ 1820538 h 1820538"/>
              <a:gd name="connsiteX4" fmla="*/ 0 w 179546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3" h="1820538">
                <a:moveTo>
                  <a:pt x="0" y="0"/>
                </a:moveTo>
                <a:lnTo>
                  <a:pt x="1795463" y="0"/>
                </a:lnTo>
                <a:lnTo>
                  <a:pt x="1795463" y="1410056"/>
                </a:lnTo>
                <a:lnTo>
                  <a:pt x="1315277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photo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06B4DE3-88F7-47FE-ABFA-103025B357B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31748" y="1652530"/>
            <a:ext cx="1795463" cy="1820538"/>
          </a:xfrm>
          <a:custGeom>
            <a:avLst/>
            <a:gdLst>
              <a:gd name="connsiteX0" fmla="*/ 0 w 1795463"/>
              <a:gd name="connsiteY0" fmla="*/ 0 h 1820538"/>
              <a:gd name="connsiteX1" fmla="*/ 1795463 w 1795463"/>
              <a:gd name="connsiteY1" fmla="*/ 0 h 1820538"/>
              <a:gd name="connsiteX2" fmla="*/ 1795463 w 1795463"/>
              <a:gd name="connsiteY2" fmla="*/ 1410056 h 1820538"/>
              <a:gd name="connsiteX3" fmla="*/ 1315277 w 1795463"/>
              <a:gd name="connsiteY3" fmla="*/ 1820538 h 1820538"/>
              <a:gd name="connsiteX4" fmla="*/ 0 w 179546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3" h="1820538">
                <a:moveTo>
                  <a:pt x="0" y="0"/>
                </a:moveTo>
                <a:lnTo>
                  <a:pt x="1795463" y="0"/>
                </a:lnTo>
                <a:lnTo>
                  <a:pt x="1795463" y="1410056"/>
                </a:lnTo>
                <a:lnTo>
                  <a:pt x="1315277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photo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C0BFDF0D-FBCA-4E84-90D4-9FEC8248675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971403" y="1652530"/>
            <a:ext cx="1795463" cy="1820538"/>
          </a:xfrm>
          <a:custGeom>
            <a:avLst/>
            <a:gdLst>
              <a:gd name="connsiteX0" fmla="*/ 0 w 1795463"/>
              <a:gd name="connsiteY0" fmla="*/ 0 h 1820538"/>
              <a:gd name="connsiteX1" fmla="*/ 1795463 w 1795463"/>
              <a:gd name="connsiteY1" fmla="*/ 0 h 1820538"/>
              <a:gd name="connsiteX2" fmla="*/ 1795463 w 1795463"/>
              <a:gd name="connsiteY2" fmla="*/ 1410056 h 1820538"/>
              <a:gd name="connsiteX3" fmla="*/ 1315277 w 1795463"/>
              <a:gd name="connsiteY3" fmla="*/ 1820538 h 1820538"/>
              <a:gd name="connsiteX4" fmla="*/ 0 w 179546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463" h="1820538">
                <a:moveTo>
                  <a:pt x="0" y="0"/>
                </a:moveTo>
                <a:lnTo>
                  <a:pt x="1795463" y="0"/>
                </a:lnTo>
                <a:lnTo>
                  <a:pt x="1795463" y="1410056"/>
                </a:lnTo>
                <a:lnTo>
                  <a:pt x="1315277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photo</a:t>
            </a:r>
          </a:p>
        </p:txBody>
      </p:sp>
    </p:spTree>
    <p:extLst>
      <p:ext uri="{BB962C8B-B14F-4D97-AF65-F5344CB8AC3E}">
        <p14:creationId xmlns:p14="http://schemas.microsoft.com/office/powerpoint/2010/main" val="1368604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0E360EF-CEE5-41EB-8C2E-E1946DF21496}"/>
              </a:ext>
            </a:extLst>
          </p:cNvPr>
          <p:cNvGrpSpPr/>
          <p:nvPr userDrawn="1"/>
        </p:nvGrpSpPr>
        <p:grpSpPr>
          <a:xfrm>
            <a:off x="7581799" y="4421775"/>
            <a:ext cx="4610201" cy="2436225"/>
            <a:chOff x="7581799" y="4421775"/>
            <a:chExt cx="4610201" cy="243622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EDBA84F-8EA8-481E-858A-9668CAB7A6AF}"/>
                </a:ext>
              </a:extLst>
            </p:cNvPr>
            <p:cNvGrpSpPr/>
            <p:nvPr userDrawn="1"/>
          </p:nvGrpSpPr>
          <p:grpSpPr>
            <a:xfrm>
              <a:off x="7581799" y="4421775"/>
              <a:ext cx="4610201" cy="2436225"/>
              <a:chOff x="-2399815" y="1795775"/>
              <a:chExt cx="4610201" cy="2436225"/>
            </a:xfrm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14588E2-D3CA-40C1-AEB2-C1BAEE3E41CC}"/>
                  </a:ext>
                </a:extLst>
              </p:cNvPr>
              <p:cNvSpPr/>
              <p:nvPr userDrawn="1"/>
            </p:nvSpPr>
            <p:spPr>
              <a:xfrm>
                <a:off x="-57672" y="1795775"/>
                <a:ext cx="2268057" cy="941415"/>
              </a:xfrm>
              <a:custGeom>
                <a:avLst/>
                <a:gdLst>
                  <a:gd name="connsiteX0" fmla="*/ 1945957 w 1945957"/>
                  <a:gd name="connsiteY0" fmla="*/ 0 h 807719"/>
                  <a:gd name="connsiteX1" fmla="*/ 1214438 w 1945957"/>
                  <a:gd name="connsiteY1" fmla="*/ 731520 h 807719"/>
                  <a:gd name="connsiteX2" fmla="*/ 38100 w 1945957"/>
                  <a:gd name="connsiteY2" fmla="*/ 731520 h 807719"/>
                  <a:gd name="connsiteX3" fmla="*/ 0 w 1945957"/>
                  <a:gd name="connsiteY3" fmla="*/ 769620 h 807719"/>
                  <a:gd name="connsiteX4" fmla="*/ 38100 w 1945957"/>
                  <a:gd name="connsiteY4" fmla="*/ 807720 h 807719"/>
                  <a:gd name="connsiteX5" fmla="*/ 1229677 w 1945957"/>
                  <a:gd name="connsiteY5" fmla="*/ 807720 h 807719"/>
                  <a:gd name="connsiteX6" fmla="*/ 1256348 w 1945957"/>
                  <a:gd name="connsiteY6" fmla="*/ 796290 h 807719"/>
                  <a:gd name="connsiteX7" fmla="*/ 1945957 w 1945957"/>
                  <a:gd name="connsiteY7" fmla="*/ 107633 h 807719"/>
                  <a:gd name="connsiteX8" fmla="*/ 1945957 w 1945957"/>
                  <a:gd name="connsiteY8" fmla="*/ 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5957" h="807719">
                    <a:moveTo>
                      <a:pt x="1945957" y="0"/>
                    </a:moveTo>
                    <a:lnTo>
                      <a:pt x="1214438" y="731520"/>
                    </a:lnTo>
                    <a:lnTo>
                      <a:pt x="38100" y="731520"/>
                    </a:lnTo>
                    <a:cubicBezTo>
                      <a:pt x="17145" y="731520"/>
                      <a:pt x="0" y="748665"/>
                      <a:pt x="0" y="769620"/>
                    </a:cubicBezTo>
                    <a:cubicBezTo>
                      <a:pt x="0" y="790575"/>
                      <a:pt x="17145" y="807720"/>
                      <a:pt x="38100" y="807720"/>
                    </a:cubicBezTo>
                    <a:lnTo>
                      <a:pt x="1229677" y="807720"/>
                    </a:lnTo>
                    <a:cubicBezTo>
                      <a:pt x="1240155" y="807720"/>
                      <a:pt x="1249680" y="803910"/>
                      <a:pt x="1256348" y="796290"/>
                    </a:cubicBezTo>
                    <a:lnTo>
                      <a:pt x="1945957" y="107633"/>
                    </a:lnTo>
                    <a:lnTo>
                      <a:pt x="1945957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CDD0079-BA7D-4D37-9306-1288C678E9AE}"/>
                  </a:ext>
                </a:extLst>
              </p:cNvPr>
              <p:cNvSpPr/>
              <p:nvPr userDrawn="1"/>
            </p:nvSpPr>
            <p:spPr>
              <a:xfrm>
                <a:off x="-2399815" y="2031662"/>
                <a:ext cx="4610201" cy="2200338"/>
              </a:xfrm>
              <a:custGeom>
                <a:avLst/>
                <a:gdLst>
                  <a:gd name="connsiteX0" fmla="*/ 4610201 w 4610201"/>
                  <a:gd name="connsiteY0" fmla="*/ 0 h 2200338"/>
                  <a:gd name="connsiteX1" fmla="*/ 4610201 w 4610201"/>
                  <a:gd name="connsiteY1" fmla="*/ 2200338 h 2200338"/>
                  <a:gd name="connsiteX2" fmla="*/ 2634863 w 4610201"/>
                  <a:gd name="connsiteY2" fmla="*/ 2200338 h 2200338"/>
                  <a:gd name="connsiteX3" fmla="*/ 0 w 4610201"/>
                  <a:gd name="connsiteY3" fmla="*/ 2200338 h 2200338"/>
                  <a:gd name="connsiteX4" fmla="*/ 1224508 w 4610201"/>
                  <a:gd name="connsiteY4" fmla="*/ 975832 h 2200338"/>
                  <a:gd name="connsiteX5" fmla="*/ 1685224 w 4610201"/>
                  <a:gd name="connsiteY5" fmla="*/ 784884 h 2200338"/>
                  <a:gd name="connsiteX6" fmla="*/ 2634863 w 4610201"/>
                  <a:gd name="connsiteY6" fmla="*/ 784884 h 2200338"/>
                  <a:gd name="connsiteX7" fmla="*/ 3825318 w 4610201"/>
                  <a:gd name="connsiteY7" fmla="*/ 784884 h 220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201" h="2200338">
                    <a:moveTo>
                      <a:pt x="4610201" y="0"/>
                    </a:moveTo>
                    <a:lnTo>
                      <a:pt x="4610201" y="2200338"/>
                    </a:lnTo>
                    <a:lnTo>
                      <a:pt x="2634863" y="2200338"/>
                    </a:lnTo>
                    <a:lnTo>
                      <a:pt x="0" y="2200338"/>
                    </a:lnTo>
                    <a:lnTo>
                      <a:pt x="1224508" y="975832"/>
                    </a:lnTo>
                    <a:cubicBezTo>
                      <a:pt x="1346625" y="853714"/>
                      <a:pt x="1512039" y="784884"/>
                      <a:pt x="1685224" y="784884"/>
                    </a:cubicBezTo>
                    <a:lnTo>
                      <a:pt x="2634863" y="784884"/>
                    </a:lnTo>
                    <a:lnTo>
                      <a:pt x="3825318" y="78488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73EF12DC-8C27-44CB-8306-4854448F8F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8879083" y="5654306"/>
              <a:ext cx="2753080" cy="896597"/>
            </a:xfrm>
            <a:prstGeom prst="rect">
              <a:avLst/>
            </a:prstGeom>
          </p:spPr>
        </p:pic>
      </p:grp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A5583D53-4242-4D6C-8D47-69EF5744DE7D}"/>
              </a:ext>
            </a:extLst>
          </p:cNvPr>
          <p:cNvSpPr/>
          <p:nvPr userDrawn="1"/>
        </p:nvSpPr>
        <p:spPr>
          <a:xfrm>
            <a:off x="828243" y="-30144"/>
            <a:ext cx="624144" cy="2055104"/>
          </a:xfrm>
          <a:custGeom>
            <a:avLst/>
            <a:gdLst>
              <a:gd name="connsiteX0" fmla="*/ 434287 w 624144"/>
              <a:gd name="connsiteY0" fmla="*/ 0 h 2055104"/>
              <a:gd name="connsiteX1" fmla="*/ 624144 w 624144"/>
              <a:gd name="connsiteY1" fmla="*/ 0 h 2055104"/>
              <a:gd name="connsiteX2" fmla="*/ 624144 w 624144"/>
              <a:gd name="connsiteY2" fmla="*/ 573869 h 2055104"/>
              <a:gd name="connsiteX3" fmla="*/ 624144 w 624144"/>
              <a:gd name="connsiteY3" fmla="*/ 578820 h 2055104"/>
              <a:gd name="connsiteX4" fmla="*/ 594592 w 624144"/>
              <a:gd name="connsiteY4" fmla="*/ 645219 h 2055104"/>
              <a:gd name="connsiteX5" fmla="*/ 587778 w 624144"/>
              <a:gd name="connsiteY5" fmla="*/ 649559 h 2055104"/>
              <a:gd name="connsiteX6" fmla="*/ 189890 w 624144"/>
              <a:gd name="connsiteY6" fmla="*/ 1047448 h 2055104"/>
              <a:gd name="connsiteX7" fmla="*/ 189890 w 624144"/>
              <a:gd name="connsiteY7" fmla="*/ 1957668 h 2055104"/>
              <a:gd name="connsiteX8" fmla="*/ 189890 w 624144"/>
              <a:gd name="connsiteY8" fmla="*/ 1962619 h 2055104"/>
              <a:gd name="connsiteX9" fmla="*/ 92485 w 624144"/>
              <a:gd name="connsiteY9" fmla="*/ 2055072 h 2055104"/>
              <a:gd name="connsiteX10" fmla="*/ 32 w 624144"/>
              <a:gd name="connsiteY10" fmla="*/ 1957668 h 2055104"/>
              <a:gd name="connsiteX11" fmla="*/ 32 w 624144"/>
              <a:gd name="connsiteY11" fmla="*/ 1008122 h 2055104"/>
              <a:gd name="connsiteX12" fmla="*/ 7252 w 624144"/>
              <a:gd name="connsiteY12" fmla="*/ 971812 h 2055104"/>
              <a:gd name="connsiteX13" fmla="*/ 26499 w 624144"/>
              <a:gd name="connsiteY13" fmla="*/ 942983 h 2055104"/>
              <a:gd name="connsiteX14" fmla="*/ 27817 w 624144"/>
              <a:gd name="connsiteY14" fmla="*/ 940948 h 2055104"/>
              <a:gd name="connsiteX15" fmla="*/ 434287 w 624144"/>
              <a:gd name="connsiteY15" fmla="*/ 534478 h 205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4144" h="2055104">
                <a:moveTo>
                  <a:pt x="434287" y="0"/>
                </a:moveTo>
                <a:lnTo>
                  <a:pt x="624144" y="0"/>
                </a:lnTo>
                <a:lnTo>
                  <a:pt x="624144" y="573869"/>
                </a:lnTo>
                <a:lnTo>
                  <a:pt x="624144" y="578820"/>
                </a:lnTo>
                <a:cubicBezTo>
                  <a:pt x="623461" y="605033"/>
                  <a:pt x="612218" y="628488"/>
                  <a:pt x="594592" y="645219"/>
                </a:cubicBezTo>
                <a:lnTo>
                  <a:pt x="587778" y="649559"/>
                </a:lnTo>
                <a:lnTo>
                  <a:pt x="189890" y="1047448"/>
                </a:lnTo>
                <a:lnTo>
                  <a:pt x="189890" y="1957668"/>
                </a:lnTo>
                <a:cubicBezTo>
                  <a:pt x="189935" y="1959318"/>
                  <a:pt x="189935" y="1960969"/>
                  <a:pt x="189890" y="1962619"/>
                </a:cubicBezTo>
                <a:cubicBezTo>
                  <a:pt x="188523" y="2015044"/>
                  <a:pt x="144917" y="2056439"/>
                  <a:pt x="92485" y="2055072"/>
                </a:cubicBezTo>
                <a:cubicBezTo>
                  <a:pt x="40060" y="2053706"/>
                  <a:pt x="-1335" y="2010093"/>
                  <a:pt x="32" y="1957668"/>
                </a:cubicBezTo>
                <a:lnTo>
                  <a:pt x="32" y="1008122"/>
                </a:lnTo>
                <a:cubicBezTo>
                  <a:pt x="32" y="995542"/>
                  <a:pt x="2530" y="983217"/>
                  <a:pt x="7252" y="971812"/>
                </a:cubicBezTo>
                <a:lnTo>
                  <a:pt x="26499" y="942983"/>
                </a:lnTo>
                <a:lnTo>
                  <a:pt x="27817" y="940948"/>
                </a:lnTo>
                <a:lnTo>
                  <a:pt x="434287" y="534478"/>
                </a:lnTo>
                <a:close/>
              </a:path>
            </a:pathLst>
          </a:custGeom>
          <a:solidFill>
            <a:srgbClr val="5B8E9F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203381D3-C714-4BF0-AF81-0D9A6763A219}"/>
              </a:ext>
            </a:extLst>
          </p:cNvPr>
          <p:cNvSpPr/>
          <p:nvPr userDrawn="1"/>
        </p:nvSpPr>
        <p:spPr>
          <a:xfrm>
            <a:off x="828453" y="2048681"/>
            <a:ext cx="189921" cy="189922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2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613BE4F2-9031-44C9-ABC4-795431CA05A2}"/>
              </a:ext>
            </a:extLst>
          </p:cNvPr>
          <p:cNvSpPr/>
          <p:nvPr userDrawn="1"/>
        </p:nvSpPr>
        <p:spPr>
          <a:xfrm>
            <a:off x="828453" y="2492515"/>
            <a:ext cx="189921" cy="189922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6"/>
                  <a:pt x="42515" y="0"/>
                  <a:pt x="94961" y="0"/>
                </a:cubicBezTo>
                <a:cubicBezTo>
                  <a:pt x="147406" y="0"/>
                  <a:pt x="189922" y="42516"/>
                  <a:pt x="189922" y="94961"/>
                </a:cubicBezTo>
                <a:close/>
              </a:path>
            </a:pathLst>
          </a:custGeom>
          <a:solidFill>
            <a:schemeClr val="accent4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E0FF03F2-0E2D-4028-AE6C-D1AB5A32FE2B}"/>
              </a:ext>
            </a:extLst>
          </p:cNvPr>
          <p:cNvSpPr/>
          <p:nvPr userDrawn="1"/>
        </p:nvSpPr>
        <p:spPr>
          <a:xfrm>
            <a:off x="828453" y="2714433"/>
            <a:ext cx="189921" cy="189922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5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A4A58D59-24B0-4466-836F-21BBBE915C11}"/>
              </a:ext>
            </a:extLst>
          </p:cNvPr>
          <p:cNvSpPr/>
          <p:nvPr userDrawn="1"/>
        </p:nvSpPr>
        <p:spPr>
          <a:xfrm>
            <a:off x="828453" y="2270598"/>
            <a:ext cx="189921" cy="189922"/>
          </a:xfrm>
          <a:custGeom>
            <a:avLst/>
            <a:gdLst>
              <a:gd name="connsiteX0" fmla="*/ 189922 w 189921"/>
              <a:gd name="connsiteY0" fmla="*/ 94961 h 189922"/>
              <a:gd name="connsiteX1" fmla="*/ 94961 w 189921"/>
              <a:gd name="connsiteY1" fmla="*/ 189922 h 189922"/>
              <a:gd name="connsiteX2" fmla="*/ 0 w 189921"/>
              <a:gd name="connsiteY2" fmla="*/ 94961 h 189922"/>
              <a:gd name="connsiteX3" fmla="*/ 94961 w 189921"/>
              <a:gd name="connsiteY3" fmla="*/ 0 h 189922"/>
              <a:gd name="connsiteX4" fmla="*/ 189922 w 189921"/>
              <a:gd name="connsiteY4" fmla="*/ 94961 h 18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921" h="189922">
                <a:moveTo>
                  <a:pt x="189922" y="94961"/>
                </a:moveTo>
                <a:cubicBezTo>
                  <a:pt x="189922" y="147407"/>
                  <a:pt x="147406" y="189922"/>
                  <a:pt x="94961" y="189922"/>
                </a:cubicBezTo>
                <a:cubicBezTo>
                  <a:pt x="42515" y="189922"/>
                  <a:pt x="0" y="147407"/>
                  <a:pt x="0" y="94961"/>
                </a:cubicBezTo>
                <a:cubicBezTo>
                  <a:pt x="0" y="42515"/>
                  <a:pt x="42515" y="0"/>
                  <a:pt x="94961" y="0"/>
                </a:cubicBezTo>
                <a:cubicBezTo>
                  <a:pt x="147406" y="0"/>
                  <a:pt x="189922" y="42515"/>
                  <a:pt x="189922" y="94961"/>
                </a:cubicBezTo>
                <a:close/>
              </a:path>
            </a:pathLst>
          </a:custGeom>
          <a:solidFill>
            <a:schemeClr val="accent3"/>
          </a:solidFill>
          <a:ln w="637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7852CAB7-7641-47BE-86ED-33C2EAE783D6}"/>
              </a:ext>
            </a:extLst>
          </p:cNvPr>
          <p:cNvSpPr/>
          <p:nvPr userDrawn="1"/>
        </p:nvSpPr>
        <p:spPr>
          <a:xfrm>
            <a:off x="680716" y="-30144"/>
            <a:ext cx="472098" cy="2483216"/>
          </a:xfrm>
          <a:custGeom>
            <a:avLst/>
            <a:gdLst>
              <a:gd name="connsiteX0" fmla="*/ 434093 w 472098"/>
              <a:gd name="connsiteY0" fmla="*/ 0 h 2483216"/>
              <a:gd name="connsiteX1" fmla="*/ 472065 w 472098"/>
              <a:gd name="connsiteY1" fmla="*/ 0 h 2483216"/>
              <a:gd name="connsiteX2" fmla="*/ 472065 w 472098"/>
              <a:gd name="connsiteY2" fmla="*/ 492956 h 2483216"/>
              <a:gd name="connsiteX3" fmla="*/ 472065 w 472098"/>
              <a:gd name="connsiteY3" fmla="*/ 495167 h 2483216"/>
              <a:gd name="connsiteX4" fmla="*/ 466743 w 472098"/>
              <a:gd name="connsiteY4" fmla="*/ 506158 h 2483216"/>
              <a:gd name="connsiteX5" fmla="*/ 466713 w 472098"/>
              <a:gd name="connsiteY5" fmla="*/ 506235 h 2483216"/>
              <a:gd name="connsiteX6" fmla="*/ 466699 w 472098"/>
              <a:gd name="connsiteY6" fmla="*/ 506249 h 2483216"/>
              <a:gd name="connsiteX7" fmla="*/ 465721 w 472098"/>
              <a:gd name="connsiteY7" fmla="*/ 508269 h 2483216"/>
              <a:gd name="connsiteX8" fmla="*/ 464124 w 472098"/>
              <a:gd name="connsiteY8" fmla="*/ 508825 h 2483216"/>
              <a:gd name="connsiteX9" fmla="*/ 38004 w 472098"/>
              <a:gd name="connsiteY9" fmla="*/ 934945 h 2483216"/>
              <a:gd name="connsiteX10" fmla="*/ 38004 w 472098"/>
              <a:gd name="connsiteY10" fmla="*/ 2463089 h 2483216"/>
              <a:gd name="connsiteX11" fmla="*/ 38004 w 472098"/>
              <a:gd name="connsiteY11" fmla="*/ 2465301 h 2483216"/>
              <a:gd name="connsiteX12" fmla="*/ 17909 w 472098"/>
              <a:gd name="connsiteY12" fmla="*/ 2483184 h 2483216"/>
              <a:gd name="connsiteX13" fmla="*/ 32 w 472098"/>
              <a:gd name="connsiteY13" fmla="*/ 2463089 h 2483216"/>
              <a:gd name="connsiteX14" fmla="*/ 32 w 472098"/>
              <a:gd name="connsiteY14" fmla="*/ 927274 h 2483216"/>
              <a:gd name="connsiteX15" fmla="*/ 4958 w 472098"/>
              <a:gd name="connsiteY15" fmla="*/ 915283 h 2483216"/>
              <a:gd name="connsiteX16" fmla="*/ 5074 w 472098"/>
              <a:gd name="connsiteY16" fmla="*/ 915228 h 2483216"/>
              <a:gd name="connsiteX17" fmla="*/ 5640 w 472098"/>
              <a:gd name="connsiteY17" fmla="*/ 913607 h 2483216"/>
              <a:gd name="connsiteX18" fmla="*/ 434093 w 472098"/>
              <a:gd name="connsiteY18" fmla="*/ 485154 h 248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2098" h="2483216">
                <a:moveTo>
                  <a:pt x="434093" y="0"/>
                </a:moveTo>
                <a:lnTo>
                  <a:pt x="472065" y="0"/>
                </a:lnTo>
                <a:lnTo>
                  <a:pt x="472065" y="492956"/>
                </a:lnTo>
                <a:cubicBezTo>
                  <a:pt x="472110" y="493691"/>
                  <a:pt x="472110" y="494432"/>
                  <a:pt x="472065" y="495167"/>
                </a:cubicBezTo>
                <a:lnTo>
                  <a:pt x="466743" y="506158"/>
                </a:lnTo>
                <a:lnTo>
                  <a:pt x="466713" y="506235"/>
                </a:lnTo>
                <a:lnTo>
                  <a:pt x="466699" y="506249"/>
                </a:lnTo>
                <a:lnTo>
                  <a:pt x="465721" y="508269"/>
                </a:lnTo>
                <a:lnTo>
                  <a:pt x="464124" y="508825"/>
                </a:lnTo>
                <a:lnTo>
                  <a:pt x="38004" y="934945"/>
                </a:lnTo>
                <a:lnTo>
                  <a:pt x="38004" y="2463089"/>
                </a:lnTo>
                <a:cubicBezTo>
                  <a:pt x="38049" y="2463824"/>
                  <a:pt x="38049" y="2464566"/>
                  <a:pt x="38004" y="2465301"/>
                </a:cubicBezTo>
                <a:cubicBezTo>
                  <a:pt x="37391" y="2475789"/>
                  <a:pt x="28398" y="2483790"/>
                  <a:pt x="17909" y="2483184"/>
                </a:cubicBezTo>
                <a:cubicBezTo>
                  <a:pt x="7427" y="2482571"/>
                  <a:pt x="-580" y="2473572"/>
                  <a:pt x="32" y="2463089"/>
                </a:cubicBezTo>
                <a:lnTo>
                  <a:pt x="32" y="927274"/>
                </a:lnTo>
                <a:cubicBezTo>
                  <a:pt x="245" y="922832"/>
                  <a:pt x="1986" y="918590"/>
                  <a:pt x="4958" y="915283"/>
                </a:cubicBezTo>
                <a:lnTo>
                  <a:pt x="5074" y="915228"/>
                </a:lnTo>
                <a:lnTo>
                  <a:pt x="5640" y="913607"/>
                </a:lnTo>
                <a:lnTo>
                  <a:pt x="434093" y="485154"/>
                </a:lnTo>
                <a:close/>
              </a:path>
            </a:pathLst>
          </a:custGeom>
          <a:solidFill>
            <a:schemeClr val="tx2"/>
          </a:solidFill>
          <a:ln w="1905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196502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Add presentation title across two or three lines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94BF7A-D40E-4296-9937-65EA0AED7286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1183532" y="2717923"/>
            <a:ext cx="5760000" cy="2632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 subtitle across one 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8331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6480000" cy="3676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Meet the team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78E72F2-A6AC-43F1-A849-A00CDEF5EA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2438" y="1652530"/>
            <a:ext cx="1795003" cy="1820538"/>
          </a:xfrm>
          <a:custGeom>
            <a:avLst/>
            <a:gdLst>
              <a:gd name="connsiteX0" fmla="*/ 0 w 1795003"/>
              <a:gd name="connsiteY0" fmla="*/ 0 h 1820538"/>
              <a:gd name="connsiteX1" fmla="*/ 1795003 w 1795003"/>
              <a:gd name="connsiteY1" fmla="*/ 0 h 1820538"/>
              <a:gd name="connsiteX2" fmla="*/ 1795003 w 1795003"/>
              <a:gd name="connsiteY2" fmla="*/ 1399498 h 1820538"/>
              <a:gd name="connsiteX3" fmla="*/ 1344925 w 1795003"/>
              <a:gd name="connsiteY3" fmla="*/ 1820538 h 1820538"/>
              <a:gd name="connsiteX4" fmla="*/ 0 w 179500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003" h="1820538">
                <a:moveTo>
                  <a:pt x="0" y="0"/>
                </a:moveTo>
                <a:lnTo>
                  <a:pt x="1795003" y="0"/>
                </a:lnTo>
                <a:lnTo>
                  <a:pt x="1795003" y="1399498"/>
                </a:lnTo>
                <a:lnTo>
                  <a:pt x="1344925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US"/>
              <a:t>Add photo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1E9CEC8-6FDF-4F5B-A665-A6AB709415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438" y="3770350"/>
            <a:ext cx="1795003" cy="217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E434A42-49D0-4CA1-BB83-11FB5E1E5D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92093" y="1652530"/>
            <a:ext cx="1795003" cy="1820538"/>
          </a:xfrm>
          <a:custGeom>
            <a:avLst/>
            <a:gdLst>
              <a:gd name="connsiteX0" fmla="*/ 0 w 1795003"/>
              <a:gd name="connsiteY0" fmla="*/ 0 h 1820538"/>
              <a:gd name="connsiteX1" fmla="*/ 1795003 w 1795003"/>
              <a:gd name="connsiteY1" fmla="*/ 0 h 1820538"/>
              <a:gd name="connsiteX2" fmla="*/ 1795003 w 1795003"/>
              <a:gd name="connsiteY2" fmla="*/ 1399498 h 1820538"/>
              <a:gd name="connsiteX3" fmla="*/ 1344925 w 1795003"/>
              <a:gd name="connsiteY3" fmla="*/ 1820538 h 1820538"/>
              <a:gd name="connsiteX4" fmla="*/ 0 w 179500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003" h="1820538">
                <a:moveTo>
                  <a:pt x="0" y="0"/>
                </a:moveTo>
                <a:lnTo>
                  <a:pt x="1795003" y="0"/>
                </a:lnTo>
                <a:lnTo>
                  <a:pt x="1795003" y="1399498"/>
                </a:lnTo>
                <a:lnTo>
                  <a:pt x="1344925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US"/>
              <a:t>Add photo</a:t>
            </a:r>
            <a:endParaRPr lang="en-GB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F92A71C5-8ED1-463D-B308-AF5C4B0ECA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92093" y="3770350"/>
            <a:ext cx="1795003" cy="217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ECA9684-D55E-4B3C-9378-7CC635F78B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31748" y="1652530"/>
            <a:ext cx="1795003" cy="1820538"/>
          </a:xfrm>
          <a:custGeom>
            <a:avLst/>
            <a:gdLst>
              <a:gd name="connsiteX0" fmla="*/ 0 w 1795003"/>
              <a:gd name="connsiteY0" fmla="*/ 0 h 1820538"/>
              <a:gd name="connsiteX1" fmla="*/ 1795003 w 1795003"/>
              <a:gd name="connsiteY1" fmla="*/ 0 h 1820538"/>
              <a:gd name="connsiteX2" fmla="*/ 1795003 w 1795003"/>
              <a:gd name="connsiteY2" fmla="*/ 1399498 h 1820538"/>
              <a:gd name="connsiteX3" fmla="*/ 1344925 w 1795003"/>
              <a:gd name="connsiteY3" fmla="*/ 1820538 h 1820538"/>
              <a:gd name="connsiteX4" fmla="*/ 0 w 179500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003" h="1820538">
                <a:moveTo>
                  <a:pt x="0" y="0"/>
                </a:moveTo>
                <a:lnTo>
                  <a:pt x="1795003" y="0"/>
                </a:lnTo>
                <a:lnTo>
                  <a:pt x="1795003" y="1399498"/>
                </a:lnTo>
                <a:lnTo>
                  <a:pt x="1344925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US"/>
              <a:t>Add photo</a:t>
            </a:r>
            <a:endParaRPr lang="en-GB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3FFB0F7-72B7-4D1A-B404-2802EB18A2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31748" y="3770350"/>
            <a:ext cx="1795003" cy="217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3D5159A-DD0D-4DB1-8FF9-C8484DE410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71403" y="1652530"/>
            <a:ext cx="1795003" cy="1820538"/>
          </a:xfrm>
          <a:custGeom>
            <a:avLst/>
            <a:gdLst>
              <a:gd name="connsiteX0" fmla="*/ 0 w 1795003"/>
              <a:gd name="connsiteY0" fmla="*/ 0 h 1820538"/>
              <a:gd name="connsiteX1" fmla="*/ 1795003 w 1795003"/>
              <a:gd name="connsiteY1" fmla="*/ 0 h 1820538"/>
              <a:gd name="connsiteX2" fmla="*/ 1795003 w 1795003"/>
              <a:gd name="connsiteY2" fmla="*/ 1399498 h 1820538"/>
              <a:gd name="connsiteX3" fmla="*/ 1344925 w 1795003"/>
              <a:gd name="connsiteY3" fmla="*/ 1820538 h 1820538"/>
              <a:gd name="connsiteX4" fmla="*/ 0 w 1795003"/>
              <a:gd name="connsiteY4" fmla="*/ 1820538 h 182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5003" h="1820538">
                <a:moveTo>
                  <a:pt x="0" y="0"/>
                </a:moveTo>
                <a:lnTo>
                  <a:pt x="1795003" y="0"/>
                </a:lnTo>
                <a:lnTo>
                  <a:pt x="1795003" y="1399498"/>
                </a:lnTo>
                <a:lnTo>
                  <a:pt x="1344925" y="1820538"/>
                </a:lnTo>
                <a:lnTo>
                  <a:pt x="0" y="182053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 dirty="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US"/>
              <a:t>Add photo</a:t>
            </a:r>
            <a:endParaRPr lang="en-GB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D2FA30A8-1F65-4BA4-BCED-C4DB5DCE4C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71403" y="3770350"/>
            <a:ext cx="1795003" cy="2179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content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7103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631530" cy="6978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add a video</a:t>
            </a:r>
            <a:endParaRPr lang="en-GB"/>
          </a:p>
        </p:txBody>
      </p:sp>
      <p:sp>
        <p:nvSpPr>
          <p:cNvPr id="12" name="Media Placeholder 11">
            <a:extLst>
              <a:ext uri="{FF2B5EF4-FFF2-40B4-BE49-F238E27FC236}">
                <a16:creationId xmlns:a16="http://schemas.microsoft.com/office/drawing/2014/main" id="{3E0BF0D3-34C5-4E8C-AF2A-F111651491D0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2482056" y="1855023"/>
            <a:ext cx="7227888" cy="4052887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media</a:t>
            </a:r>
          </a:p>
        </p:txBody>
      </p:sp>
    </p:spTree>
    <p:extLst>
      <p:ext uri="{BB962C8B-B14F-4D97-AF65-F5344CB8AC3E}">
        <p14:creationId xmlns:p14="http://schemas.microsoft.com/office/powerpoint/2010/main" val="5568454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o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631530" cy="6978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a video</a:t>
            </a:r>
            <a:endParaRPr lang="en-GB"/>
          </a:p>
        </p:txBody>
      </p:sp>
      <p:sp>
        <p:nvSpPr>
          <p:cNvPr id="4" name="Media Placeholder 11">
            <a:extLst>
              <a:ext uri="{FF2B5EF4-FFF2-40B4-BE49-F238E27FC236}">
                <a16:creationId xmlns:a16="http://schemas.microsoft.com/office/drawing/2014/main" id="{07B7985F-3B77-47D4-8044-B250A793B1C1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2482056" y="1855023"/>
            <a:ext cx="7227888" cy="4052887"/>
          </a:xfr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algn="ctr"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media</a:t>
            </a:r>
          </a:p>
        </p:txBody>
      </p:sp>
    </p:spTree>
    <p:extLst>
      <p:ext uri="{BB962C8B-B14F-4D97-AF65-F5344CB8AC3E}">
        <p14:creationId xmlns:p14="http://schemas.microsoft.com/office/powerpoint/2010/main" val="32614323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>
            <a:extLst>
              <a:ext uri="{FF2B5EF4-FFF2-40B4-BE49-F238E27FC236}">
                <a16:creationId xmlns:a16="http://schemas.microsoft.com/office/drawing/2014/main" id="{73EF12DC-8C27-44CB-8306-4854448F8FC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9098159" y="5654306"/>
            <a:ext cx="2753077" cy="8965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260719"/>
            <a:ext cx="648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4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GB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DD6CB6AA-9D60-4176-B62D-40E65F43F3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801" r="45708" b="45214"/>
          <a:stretch/>
        </p:blipFill>
        <p:spPr>
          <a:xfrm>
            <a:off x="636609" y="-1"/>
            <a:ext cx="866265" cy="27897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D48DCE-42BA-4CED-A212-0674E5C6D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3483" b="43449"/>
          <a:stretch/>
        </p:blipFill>
        <p:spPr>
          <a:xfrm>
            <a:off x="636609" y="0"/>
            <a:ext cx="1623143" cy="289710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26A6355-54B7-46A7-B6C7-767E396E1773}"/>
              </a:ext>
            </a:extLst>
          </p:cNvPr>
          <p:cNvGrpSpPr/>
          <p:nvPr userDrawn="1"/>
        </p:nvGrpSpPr>
        <p:grpSpPr>
          <a:xfrm>
            <a:off x="7581799" y="4421775"/>
            <a:ext cx="4610201" cy="2436225"/>
            <a:chOff x="7581799" y="4421775"/>
            <a:chExt cx="4610201" cy="243622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67B71F9-503C-485D-933F-A34B20D16725}"/>
                </a:ext>
              </a:extLst>
            </p:cNvPr>
            <p:cNvGrpSpPr/>
            <p:nvPr userDrawn="1"/>
          </p:nvGrpSpPr>
          <p:grpSpPr>
            <a:xfrm>
              <a:off x="7581799" y="4421775"/>
              <a:ext cx="4610201" cy="2436225"/>
              <a:chOff x="-2399815" y="1795775"/>
              <a:chExt cx="4610201" cy="2436225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163086D-2C03-4016-AF03-9EE1000758F8}"/>
                  </a:ext>
                </a:extLst>
              </p:cNvPr>
              <p:cNvSpPr/>
              <p:nvPr userDrawn="1"/>
            </p:nvSpPr>
            <p:spPr>
              <a:xfrm>
                <a:off x="-57672" y="1795775"/>
                <a:ext cx="2268057" cy="941415"/>
              </a:xfrm>
              <a:custGeom>
                <a:avLst/>
                <a:gdLst>
                  <a:gd name="connsiteX0" fmla="*/ 1945957 w 1945957"/>
                  <a:gd name="connsiteY0" fmla="*/ 0 h 807719"/>
                  <a:gd name="connsiteX1" fmla="*/ 1214438 w 1945957"/>
                  <a:gd name="connsiteY1" fmla="*/ 731520 h 807719"/>
                  <a:gd name="connsiteX2" fmla="*/ 38100 w 1945957"/>
                  <a:gd name="connsiteY2" fmla="*/ 731520 h 807719"/>
                  <a:gd name="connsiteX3" fmla="*/ 0 w 1945957"/>
                  <a:gd name="connsiteY3" fmla="*/ 769620 h 807719"/>
                  <a:gd name="connsiteX4" fmla="*/ 38100 w 1945957"/>
                  <a:gd name="connsiteY4" fmla="*/ 807720 h 807719"/>
                  <a:gd name="connsiteX5" fmla="*/ 1229677 w 1945957"/>
                  <a:gd name="connsiteY5" fmla="*/ 807720 h 807719"/>
                  <a:gd name="connsiteX6" fmla="*/ 1256348 w 1945957"/>
                  <a:gd name="connsiteY6" fmla="*/ 796290 h 807719"/>
                  <a:gd name="connsiteX7" fmla="*/ 1945957 w 1945957"/>
                  <a:gd name="connsiteY7" fmla="*/ 107633 h 807719"/>
                  <a:gd name="connsiteX8" fmla="*/ 1945957 w 1945957"/>
                  <a:gd name="connsiteY8" fmla="*/ 0 h 80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5957" h="807719">
                    <a:moveTo>
                      <a:pt x="1945957" y="0"/>
                    </a:moveTo>
                    <a:lnTo>
                      <a:pt x="1214438" y="731520"/>
                    </a:lnTo>
                    <a:lnTo>
                      <a:pt x="38100" y="731520"/>
                    </a:lnTo>
                    <a:cubicBezTo>
                      <a:pt x="17145" y="731520"/>
                      <a:pt x="0" y="748665"/>
                      <a:pt x="0" y="769620"/>
                    </a:cubicBezTo>
                    <a:cubicBezTo>
                      <a:pt x="0" y="790575"/>
                      <a:pt x="17145" y="807720"/>
                      <a:pt x="38100" y="807720"/>
                    </a:cubicBezTo>
                    <a:lnTo>
                      <a:pt x="1229677" y="807720"/>
                    </a:lnTo>
                    <a:cubicBezTo>
                      <a:pt x="1240155" y="807720"/>
                      <a:pt x="1249680" y="803910"/>
                      <a:pt x="1256348" y="796290"/>
                    </a:cubicBezTo>
                    <a:lnTo>
                      <a:pt x="1945957" y="107633"/>
                    </a:lnTo>
                    <a:lnTo>
                      <a:pt x="19459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E2EECD2F-8FBE-4896-A73D-EA0B9956B4BC}"/>
                  </a:ext>
                </a:extLst>
              </p:cNvPr>
              <p:cNvSpPr/>
              <p:nvPr userDrawn="1"/>
            </p:nvSpPr>
            <p:spPr>
              <a:xfrm>
                <a:off x="-2399815" y="2031662"/>
                <a:ext cx="4610201" cy="2200338"/>
              </a:xfrm>
              <a:custGeom>
                <a:avLst/>
                <a:gdLst>
                  <a:gd name="connsiteX0" fmla="*/ 4610201 w 4610201"/>
                  <a:gd name="connsiteY0" fmla="*/ 0 h 2200338"/>
                  <a:gd name="connsiteX1" fmla="*/ 4610201 w 4610201"/>
                  <a:gd name="connsiteY1" fmla="*/ 2200338 h 2200338"/>
                  <a:gd name="connsiteX2" fmla="*/ 2634863 w 4610201"/>
                  <a:gd name="connsiteY2" fmla="*/ 2200338 h 2200338"/>
                  <a:gd name="connsiteX3" fmla="*/ 0 w 4610201"/>
                  <a:gd name="connsiteY3" fmla="*/ 2200338 h 2200338"/>
                  <a:gd name="connsiteX4" fmla="*/ 1224508 w 4610201"/>
                  <a:gd name="connsiteY4" fmla="*/ 975832 h 2200338"/>
                  <a:gd name="connsiteX5" fmla="*/ 1685224 w 4610201"/>
                  <a:gd name="connsiteY5" fmla="*/ 784884 h 2200338"/>
                  <a:gd name="connsiteX6" fmla="*/ 2634863 w 4610201"/>
                  <a:gd name="connsiteY6" fmla="*/ 784884 h 2200338"/>
                  <a:gd name="connsiteX7" fmla="*/ 3825318 w 4610201"/>
                  <a:gd name="connsiteY7" fmla="*/ 784884 h 220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201" h="2200338">
                    <a:moveTo>
                      <a:pt x="4610201" y="0"/>
                    </a:moveTo>
                    <a:lnTo>
                      <a:pt x="4610201" y="2200338"/>
                    </a:lnTo>
                    <a:lnTo>
                      <a:pt x="2634863" y="2200338"/>
                    </a:lnTo>
                    <a:lnTo>
                      <a:pt x="0" y="2200338"/>
                    </a:lnTo>
                    <a:lnTo>
                      <a:pt x="1224508" y="975832"/>
                    </a:lnTo>
                    <a:cubicBezTo>
                      <a:pt x="1346625" y="853714"/>
                      <a:pt x="1512039" y="784884"/>
                      <a:pt x="1685224" y="784884"/>
                    </a:cubicBezTo>
                    <a:lnTo>
                      <a:pt x="2634863" y="784884"/>
                    </a:lnTo>
                    <a:lnTo>
                      <a:pt x="3825318" y="78488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CC41C8C7-D6C5-4C79-A6CB-8B02924829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8879083" y="5654306"/>
              <a:ext cx="2753080" cy="896597"/>
            </a:xfrm>
            <a:prstGeom prst="rect">
              <a:avLst/>
            </a:prstGeom>
          </p:spPr>
        </p:pic>
      </p:grp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A5B1CAD-6941-4AC1-BD30-E00B7D193B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823" y="5109754"/>
            <a:ext cx="2568319" cy="13069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Add contact details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1377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38041E19-FF4F-4C33-A0BA-DC847F2024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5559" r="25142"/>
          <a:stretch/>
        </p:blipFill>
        <p:spPr>
          <a:xfrm>
            <a:off x="6114472" y="4895273"/>
            <a:ext cx="6077528" cy="1437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470" y="866274"/>
            <a:ext cx="5290242" cy="77779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PAGE HEADING CAN GO OVER TWEO LINES</a:t>
            </a:r>
            <a:endParaRPr lang="en-GB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7B6F139-4C82-4FC9-911C-E997AF62CDA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4470" y="1802603"/>
            <a:ext cx="5290242" cy="32944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D74F4DB-770E-4689-994A-4FEA0262069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37288" y="1802603"/>
            <a:ext cx="5290242" cy="32944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9" name="Picture 1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C22B201-2EF3-414F-83E9-BB571A48B2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5999" cy="182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130">
            <a:extLst>
              <a:ext uri="{FF2B5EF4-FFF2-40B4-BE49-F238E27FC236}">
                <a16:creationId xmlns:a16="http://schemas.microsoft.com/office/drawing/2014/main" id="{4C281646-3673-4BEB-B16D-1816292F8E88}"/>
              </a:ext>
            </a:extLst>
          </p:cNvPr>
          <p:cNvSpPr/>
          <p:nvPr userDrawn="1"/>
        </p:nvSpPr>
        <p:spPr>
          <a:xfrm>
            <a:off x="0" y="0"/>
            <a:ext cx="1590543" cy="1394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5" name="Picture 104" descr="Chart, bubble chart&#10;&#10;Description automatically generated">
            <a:extLst>
              <a:ext uri="{FF2B5EF4-FFF2-40B4-BE49-F238E27FC236}">
                <a16:creationId xmlns:a16="http://schemas.microsoft.com/office/drawing/2014/main" id="{D9EFBD23-FD67-4B3D-B70E-6F1F04E650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694" b="46535"/>
          <a:stretch/>
        </p:blipFill>
        <p:spPr>
          <a:xfrm>
            <a:off x="636609" y="0"/>
            <a:ext cx="1590543" cy="2716046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73EF12DC-8C27-44CB-8306-4854448F8FC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098158" y="5654306"/>
            <a:ext cx="2753080" cy="8965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215454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add section title across two or three lines</a:t>
            </a:r>
          </a:p>
        </p:txBody>
      </p:sp>
    </p:spTree>
    <p:extLst>
      <p:ext uri="{BB962C8B-B14F-4D97-AF65-F5344CB8AC3E}">
        <p14:creationId xmlns:p14="http://schemas.microsoft.com/office/powerpoint/2010/main" val="2191459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C0BB39C-0EFB-44BF-90EF-E74C469D4039}"/>
              </a:ext>
            </a:extLst>
          </p:cNvPr>
          <p:cNvSpPr/>
          <p:nvPr userDrawn="1"/>
        </p:nvSpPr>
        <p:spPr>
          <a:xfrm>
            <a:off x="0" y="0"/>
            <a:ext cx="1590543" cy="139423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73EF12DC-8C27-44CB-8306-4854448F8FC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9098159" y="5654306"/>
            <a:ext cx="2753077" cy="8965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183532" y="1215454"/>
            <a:ext cx="5760000" cy="1519947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add section title across two or three lines</a:t>
            </a:r>
            <a:endParaRPr lang="en-GB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DD6CB6AA-9D60-4176-B62D-40E65F43F3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801" r="45708" b="45214"/>
          <a:stretch/>
        </p:blipFill>
        <p:spPr>
          <a:xfrm>
            <a:off x="636609" y="-1"/>
            <a:ext cx="866265" cy="278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23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3E58FBB-03C6-46B7-B6D4-3935370D4889}"/>
              </a:ext>
            </a:extLst>
          </p:cNvPr>
          <p:cNvSpPr/>
          <p:nvPr userDrawn="1"/>
        </p:nvSpPr>
        <p:spPr>
          <a:xfrm>
            <a:off x="0" y="0"/>
            <a:ext cx="1590543" cy="1394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274067" y="1808164"/>
            <a:ext cx="6480000" cy="3335460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4200" b="1" i="1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“Adipiscing commodo elit at </a:t>
            </a:r>
            <a:r>
              <a:rPr lang="en-US" err="1"/>
              <a:t>imperdiet</a:t>
            </a:r>
            <a:r>
              <a:rPr lang="en-US"/>
              <a:t> dui </a:t>
            </a:r>
            <a:r>
              <a:rPr lang="en-US" err="1"/>
              <a:t>accumsan</a:t>
            </a:r>
            <a:r>
              <a:rPr lang="en-US"/>
              <a:t> sit. In </a:t>
            </a:r>
            <a:r>
              <a:rPr lang="en-US" err="1"/>
              <a:t>est</a:t>
            </a:r>
            <a:r>
              <a:rPr lang="en-US"/>
              <a:t> ante in nibh </a:t>
            </a:r>
            <a:r>
              <a:rPr lang="en-US" err="1"/>
              <a:t>mauris</a:t>
            </a:r>
            <a:r>
              <a:rPr lang="en-US"/>
              <a:t> cursus </a:t>
            </a:r>
            <a:r>
              <a:rPr lang="en-US" err="1"/>
              <a:t>mattis</a:t>
            </a:r>
            <a:r>
              <a:rPr lang="en-US"/>
              <a:t>. Posuere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tincidunt </a:t>
            </a:r>
            <a:r>
              <a:rPr lang="en-US" err="1"/>
              <a:t>praesent</a:t>
            </a:r>
            <a:r>
              <a:rPr lang="en-US"/>
              <a:t>.” </a:t>
            </a:r>
            <a:endParaRPr lang="en-GB"/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F3FEACB-4E97-49C3-B7EB-19DA39F342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188"/>
          <a:stretch/>
        </p:blipFill>
        <p:spPr>
          <a:xfrm>
            <a:off x="244441" y="0"/>
            <a:ext cx="1585457" cy="52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66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8830D8-1031-4A67-8A6C-BB61006F9272}"/>
              </a:ext>
            </a:extLst>
          </p:cNvPr>
          <p:cNvSpPr/>
          <p:nvPr userDrawn="1"/>
        </p:nvSpPr>
        <p:spPr>
          <a:xfrm>
            <a:off x="0" y="0"/>
            <a:ext cx="1590543" cy="139423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0E977B-6DC3-4781-8403-1429367E78FE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1274067" y="1808164"/>
            <a:ext cx="6480000" cy="3335460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4200" b="1" i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“Adipiscing commodo elit at </a:t>
            </a:r>
            <a:r>
              <a:rPr lang="en-US" err="1"/>
              <a:t>imperdiet</a:t>
            </a:r>
            <a:r>
              <a:rPr lang="en-US"/>
              <a:t> dui </a:t>
            </a:r>
            <a:r>
              <a:rPr lang="en-US" err="1"/>
              <a:t>accumsan</a:t>
            </a:r>
            <a:r>
              <a:rPr lang="en-US"/>
              <a:t> sit. In </a:t>
            </a:r>
            <a:r>
              <a:rPr lang="en-US" err="1"/>
              <a:t>est</a:t>
            </a:r>
            <a:r>
              <a:rPr lang="en-US"/>
              <a:t> ante in nibh </a:t>
            </a:r>
            <a:r>
              <a:rPr lang="en-US" err="1"/>
              <a:t>mauris</a:t>
            </a:r>
            <a:r>
              <a:rPr lang="en-US"/>
              <a:t> cursus </a:t>
            </a:r>
            <a:r>
              <a:rPr lang="en-US" err="1"/>
              <a:t>mattis</a:t>
            </a:r>
            <a:r>
              <a:rPr lang="en-US"/>
              <a:t>. Posuere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tincidunt </a:t>
            </a:r>
            <a:r>
              <a:rPr lang="en-US" err="1"/>
              <a:t>praesent</a:t>
            </a:r>
            <a:r>
              <a:rPr lang="en-US"/>
              <a:t>.” </a:t>
            </a:r>
            <a:endParaRPr lang="en-GB"/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F3FEACB-4E97-49C3-B7EB-19DA39F342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188"/>
          <a:stretch/>
        </p:blipFill>
        <p:spPr>
          <a:xfrm>
            <a:off x="244441" y="0"/>
            <a:ext cx="1585457" cy="52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326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pag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A8B7E4-4F30-434B-B9E0-83F2ECEDA40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3000" y="0"/>
            <a:ext cx="5149000" cy="6858000"/>
          </a:xfrm>
          <a:custGeom>
            <a:avLst/>
            <a:gdLst>
              <a:gd name="connsiteX0" fmla="*/ 0 w 5149000"/>
              <a:gd name="connsiteY0" fmla="*/ 0 h 6858000"/>
              <a:gd name="connsiteX1" fmla="*/ 5149000 w 5149000"/>
              <a:gd name="connsiteY1" fmla="*/ 0 h 6858000"/>
              <a:gd name="connsiteX2" fmla="*/ 5149000 w 5149000"/>
              <a:gd name="connsiteY2" fmla="*/ 6858000 h 6858000"/>
              <a:gd name="connsiteX3" fmla="*/ 455857 w 5149000"/>
              <a:gd name="connsiteY3" fmla="*/ 6858000 h 6858000"/>
              <a:gd name="connsiteX4" fmla="*/ 0 w 5149000"/>
              <a:gd name="connsiteY4" fmla="*/ 6413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9000" h="6858000">
                <a:moveTo>
                  <a:pt x="0" y="0"/>
                </a:moveTo>
                <a:lnTo>
                  <a:pt x="5149000" y="0"/>
                </a:lnTo>
                <a:lnTo>
                  <a:pt x="5149000" y="6858000"/>
                </a:lnTo>
                <a:lnTo>
                  <a:pt x="455857" y="6858000"/>
                </a:lnTo>
                <a:lnTo>
                  <a:pt x="0" y="641339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>
              <a:buNone/>
              <a:defRPr lang="en-GB" sz="2000">
                <a:solidFill>
                  <a:schemeClr val="tx2"/>
                </a:solidFill>
              </a:defRPr>
            </a:lvl1pPr>
          </a:lstStyle>
          <a:p>
            <a:pPr marL="153988" lvl="0" indent="-153988" algn="ctr"/>
            <a:r>
              <a:rPr lang="en-GB"/>
              <a:t>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17" y="884380"/>
            <a:ext cx="5640583" cy="697831"/>
          </a:xfrm>
        </p:spPr>
        <p:txBody>
          <a:bodyPr/>
          <a:lstStyle>
            <a:lvl1pPr>
              <a:defRPr sz="3400"/>
            </a:lvl1pPr>
          </a:lstStyle>
          <a:p>
            <a:r>
              <a:rPr lang="en-US"/>
              <a:t>CONTENTS</a:t>
            </a:r>
            <a:endParaRPr lang="en-GB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4F4512A-5578-40CB-B9F3-48499FD0B5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7" y="1808163"/>
            <a:ext cx="4680000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Add content</a:t>
            </a:r>
            <a:endParaRPr lang="en-GB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5ED987F-3229-4CD3-B083-3517F3D4A0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88320" y="1808163"/>
            <a:ext cx="286967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r"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00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43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5436A-2C05-42C8-80E3-64C33C06A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17" y="884380"/>
            <a:ext cx="5640583" cy="697831"/>
          </a:xfrm>
        </p:spPr>
        <p:txBody>
          <a:bodyPr/>
          <a:lstStyle>
            <a:lvl1pPr>
              <a:defRPr sz="3400"/>
            </a:lvl1pPr>
          </a:lstStyle>
          <a:p>
            <a:r>
              <a:rPr lang="en-US"/>
              <a:t>CONTENTS</a:t>
            </a:r>
            <a:endParaRPr lang="en-GB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B6ADBB60-E32E-4898-ACCA-69B2896A52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17" y="1808163"/>
            <a:ext cx="4680000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Add content</a:t>
            </a:r>
            <a:endParaRPr lang="en-GB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04A94C49-14DB-4E95-B443-D2F07429D4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83220" y="1808163"/>
            <a:ext cx="286967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r"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00</a:t>
            </a:r>
            <a:endParaRPr lang="en-GB"/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B63F6C9C-73A3-4003-9535-01B8E49507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9663" y="1808163"/>
            <a:ext cx="4680000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Add content</a:t>
            </a:r>
            <a:endParaRPr lang="en-GB"/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58F40EBD-D5DF-4E4A-A312-056D3EBEA6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37466" y="1808163"/>
            <a:ext cx="286967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r"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0" lvl="0" indent="0">
              <a:buNone/>
            </a:pPr>
            <a:r>
              <a:rPr lang="en-US"/>
              <a:t>00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68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EB009C-E0C1-404D-A6FA-BFD28AD70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470" y="866274"/>
            <a:ext cx="6480000" cy="69783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Add title</a:t>
            </a:r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F5CB8F-031D-437B-9F2B-FFA622E90C00}"/>
              </a:ext>
            </a:extLst>
          </p:cNvPr>
          <p:cNvSpPr txBox="1"/>
          <p:nvPr userDrawn="1"/>
        </p:nvSpPr>
        <p:spPr>
          <a:xfrm>
            <a:off x="358689" y="6234616"/>
            <a:ext cx="667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13C69CC4-EAE8-433E-9BFD-46FB90BCDFEE}" type="slidenum">
              <a:rPr lang="en-GB" sz="1200" smtClean="0">
                <a:solidFill>
                  <a:srgbClr val="808999"/>
                </a:solidFill>
              </a:rPr>
              <a:pPr algn="l"/>
              <a:t>‹#›</a:t>
            </a:fld>
            <a:endParaRPr lang="en-GB" sz="1200">
              <a:solidFill>
                <a:srgbClr val="808999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57FFB73-7AA6-44BD-923F-E4920A4A5619}"/>
              </a:ext>
            </a:extLst>
          </p:cNvPr>
          <p:cNvGrpSpPr/>
          <p:nvPr userDrawn="1"/>
        </p:nvGrpSpPr>
        <p:grpSpPr>
          <a:xfrm>
            <a:off x="452438" y="464145"/>
            <a:ext cx="825709" cy="177846"/>
            <a:chOff x="452438" y="265845"/>
            <a:chExt cx="825709" cy="17784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B156783-941B-4EA3-901F-AA6B0317A39C}"/>
                </a:ext>
              </a:extLst>
            </p:cNvPr>
            <p:cNvSpPr/>
            <p:nvPr userDrawn="1"/>
          </p:nvSpPr>
          <p:spPr>
            <a:xfrm>
              <a:off x="452438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2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CE73201-3A1C-4D03-85A1-BC14B6B44969}"/>
                </a:ext>
              </a:extLst>
            </p:cNvPr>
            <p:cNvSpPr/>
            <p:nvPr userDrawn="1"/>
          </p:nvSpPr>
          <p:spPr>
            <a:xfrm>
              <a:off x="884348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6"/>
                    <a:pt x="42515" y="0"/>
                    <a:pt x="94961" y="0"/>
                  </a:cubicBezTo>
                  <a:cubicBezTo>
                    <a:pt x="147406" y="0"/>
                    <a:pt x="189922" y="42516"/>
                    <a:pt x="189922" y="94961"/>
                  </a:cubicBezTo>
                  <a:close/>
                </a:path>
              </a:pathLst>
            </a:custGeom>
            <a:solidFill>
              <a:schemeClr val="accent4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F5160C2-77C2-444B-A590-3A5E55C60026}"/>
                </a:ext>
              </a:extLst>
            </p:cNvPr>
            <p:cNvSpPr/>
            <p:nvPr userDrawn="1"/>
          </p:nvSpPr>
          <p:spPr>
            <a:xfrm>
              <a:off x="1100302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5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2FB9167-A27A-4249-BD60-6991426407E6}"/>
                </a:ext>
              </a:extLst>
            </p:cNvPr>
            <p:cNvSpPr/>
            <p:nvPr userDrawn="1"/>
          </p:nvSpPr>
          <p:spPr>
            <a:xfrm>
              <a:off x="668393" y="265845"/>
              <a:ext cx="177845" cy="177846"/>
            </a:xfrm>
            <a:custGeom>
              <a:avLst/>
              <a:gdLst>
                <a:gd name="connsiteX0" fmla="*/ 189922 w 189921"/>
                <a:gd name="connsiteY0" fmla="*/ 94961 h 189922"/>
                <a:gd name="connsiteX1" fmla="*/ 94961 w 189921"/>
                <a:gd name="connsiteY1" fmla="*/ 189922 h 189922"/>
                <a:gd name="connsiteX2" fmla="*/ 0 w 189921"/>
                <a:gd name="connsiteY2" fmla="*/ 94961 h 189922"/>
                <a:gd name="connsiteX3" fmla="*/ 94961 w 189921"/>
                <a:gd name="connsiteY3" fmla="*/ 0 h 189922"/>
                <a:gd name="connsiteX4" fmla="*/ 189922 w 189921"/>
                <a:gd name="connsiteY4" fmla="*/ 94961 h 18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921" h="189922">
                  <a:moveTo>
                    <a:pt x="189922" y="94961"/>
                  </a:moveTo>
                  <a:cubicBezTo>
                    <a:pt x="189922" y="147407"/>
                    <a:pt x="147406" y="189922"/>
                    <a:pt x="94961" y="189922"/>
                  </a:cubicBezTo>
                  <a:cubicBezTo>
                    <a:pt x="42515" y="189922"/>
                    <a:pt x="0" y="147407"/>
                    <a:pt x="0" y="94961"/>
                  </a:cubicBezTo>
                  <a:cubicBezTo>
                    <a:pt x="0" y="42515"/>
                    <a:pt x="42515" y="0"/>
                    <a:pt x="94961" y="0"/>
                  </a:cubicBezTo>
                  <a:cubicBezTo>
                    <a:pt x="147406" y="0"/>
                    <a:pt x="189922" y="42515"/>
                    <a:pt x="189922" y="94961"/>
                  </a:cubicBezTo>
                  <a:close/>
                </a:path>
              </a:pathLst>
            </a:custGeom>
            <a:solidFill>
              <a:schemeClr val="accent3"/>
            </a:solidFill>
            <a:ln w="6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F134459-A8EF-4FE6-8726-E3677A9BE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4469" y="1825625"/>
            <a:ext cx="11268743" cy="4124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Add first level body 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D6F5DD-23BC-66DE-E850-89CDF7F4ECA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watermark"/>
              </p:ext>
            </p:extLst>
          </p:nvPr>
        </p:nvSpPr>
        <p:spPr>
          <a:xfrm rot="-1800000">
            <a:off x="6065012" y="3421380"/>
            <a:ext cx="65088" cy="1524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">
                <a:solidFill>
                  <a:srgbClr val="DCDCD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0169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b="1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None/>
        <a:defRPr sz="16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180975" indent="-180975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Wingdings" panose="05000000000000000000" pitchFamily="2" charset="2"/>
        <a:buChar char=""/>
        <a:defRPr sz="1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388938" indent="-190500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–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569913" indent="-188913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Wingdings" panose="05000000000000000000" pitchFamily="2" charset="2"/>
        <a:buChar char="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787400" indent="-207963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–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5">
          <p15:clr>
            <a:srgbClr val="F26B43"/>
          </p15:clr>
        </p15:guide>
        <p15:guide id="3" pos="7391">
          <p15:clr>
            <a:srgbClr val="F26B43"/>
          </p15:clr>
        </p15:guide>
        <p15:guide id="4" orient="horz" pos="291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1139">
          <p15:clr>
            <a:srgbClr val="F26B43"/>
          </p15:clr>
        </p15:guide>
        <p15:guide id="8" orient="horz" pos="3748">
          <p15:clr>
            <a:srgbClr val="F26B43"/>
          </p15:clr>
        </p15:guide>
        <p15:guide id="9" orient="horz" pos="404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99892-9B13-47C5-91AF-7731E3994C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531" y="1196502"/>
            <a:ext cx="10932269" cy="1519947"/>
          </a:xfrm>
        </p:spPr>
        <p:txBody>
          <a:bodyPr/>
          <a:lstStyle/>
          <a:p>
            <a:r>
              <a:rPr lang="en-GB" sz="3200"/>
              <a:t>Scottish and Southern Electricity Networks</a:t>
            </a:r>
            <a:br>
              <a:rPr lang="en-GB" sz="3200"/>
            </a:br>
            <a:endParaRPr lang="en-GB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65C576-99A4-47BC-9041-DC2D27CBCC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3532" y="2717923"/>
            <a:ext cx="5760000" cy="1693210"/>
          </a:xfrm>
        </p:spPr>
        <p:txBody>
          <a:bodyPr/>
          <a:lstStyle/>
          <a:p>
            <a:r>
              <a:rPr lang="en-GB" sz="2400" dirty="0"/>
              <a:t>DCUSA Schedule 20 CIRP</a:t>
            </a:r>
          </a:p>
          <a:p>
            <a:endParaRPr lang="en-GB" sz="2400" dirty="0"/>
          </a:p>
          <a:p>
            <a:r>
              <a:rPr lang="en-GB" sz="2400" dirty="0"/>
              <a:t>Stakeholder Teleconference</a:t>
            </a:r>
          </a:p>
          <a:p>
            <a:endParaRPr lang="en-GB" sz="2400" dirty="0"/>
          </a:p>
          <a:p>
            <a:r>
              <a:rPr lang="en-GB" sz="2400" dirty="0"/>
              <a:t>June 2026</a:t>
            </a:r>
          </a:p>
        </p:txBody>
      </p:sp>
    </p:spTree>
    <p:extLst>
      <p:ext uri="{BB962C8B-B14F-4D97-AF65-F5344CB8AC3E}">
        <p14:creationId xmlns:p14="http://schemas.microsoft.com/office/powerpoint/2010/main" val="42871621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E665E-A6C4-59D9-3E65-74166BDD2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B2606-2256-C2C2-4B02-ADB363873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SEPD Incentives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2A560F6-C100-DC0F-93E3-B4B3698E7E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923492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March 2026 Presentation</a:t>
            </a:r>
            <a:endParaRPr lang="en-GB" altLang="en-US" sz="1600" b="1" u="sng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B7B7F17-8BBD-0042-082F-D3591C3A52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643694"/>
              </p:ext>
            </p:extLst>
          </p:nvPr>
        </p:nvGraphicFramePr>
        <p:xfrm>
          <a:off x="464470" y="4750491"/>
          <a:ext cx="6183311" cy="1445792"/>
        </p:xfrm>
        <a:graphic>
          <a:graphicData uri="http://schemas.openxmlformats.org/drawingml/2006/table">
            <a:tbl>
              <a:tblPr/>
              <a:tblGrid>
                <a:gridCol w="618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17DE4C6-696E-E1D4-3BB2-B71B0F84DF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165682"/>
              </p:ext>
            </p:extLst>
          </p:nvPr>
        </p:nvGraphicFramePr>
        <p:xfrm>
          <a:off x="459705" y="1342400"/>
          <a:ext cx="5631529" cy="504032"/>
        </p:xfrm>
        <a:graphic>
          <a:graphicData uri="http://schemas.openxmlformats.org/drawingml/2006/table">
            <a:tbl>
              <a:tblPr/>
              <a:tblGrid>
                <a:gridCol w="2096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8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89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8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8822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 20/21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7D77FC3-CC53-DCB2-A4DA-6613A78ACE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637115"/>
              </p:ext>
            </p:extLst>
          </p:nvPr>
        </p:nvGraphicFramePr>
        <p:xfrm>
          <a:off x="464468" y="2415749"/>
          <a:ext cx="5631529" cy="2026502"/>
        </p:xfrm>
        <a:graphic>
          <a:graphicData uri="http://schemas.openxmlformats.org/drawingml/2006/table">
            <a:tbl>
              <a:tblPr/>
              <a:tblGrid>
                <a:gridCol w="2069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7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1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170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20170">
                  <a:extLst>
                    <a:ext uri="{9D8B030D-6E8A-4147-A177-3AD203B41FA5}">
                      <a16:colId xmlns:a16="http://schemas.microsoft.com/office/drawing/2014/main" val="3717643525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 to connect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 Measure of Customer Service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Interruptions incentive scheme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Major connections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Consumer Vulnerability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2454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Distribution System Operator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3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5201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14EE7-16F0-8F02-6F4B-B4835B926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21363-3544-B551-F223-6D1558CF9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SHEPD Incentives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E35394C6-9BF6-291C-C0E9-66BF35021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923492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March 2026 Presentation</a:t>
            </a:r>
            <a:endParaRPr lang="en-GB" altLang="en-US" sz="1600" b="1" u="sng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3BBB26-4355-D383-56C9-2FCFCC10D2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694217"/>
              </p:ext>
            </p:extLst>
          </p:nvPr>
        </p:nvGraphicFramePr>
        <p:xfrm>
          <a:off x="464470" y="4750491"/>
          <a:ext cx="6183311" cy="1445792"/>
        </p:xfrm>
        <a:graphic>
          <a:graphicData uri="http://schemas.openxmlformats.org/drawingml/2006/table">
            <a:tbl>
              <a:tblPr/>
              <a:tblGrid>
                <a:gridCol w="618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9A877BA-EFE9-CC2A-7CC4-903B2BF2F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048548"/>
              </p:ext>
            </p:extLst>
          </p:nvPr>
        </p:nvGraphicFramePr>
        <p:xfrm>
          <a:off x="459705" y="1342400"/>
          <a:ext cx="5631530" cy="504032"/>
        </p:xfrm>
        <a:graphic>
          <a:graphicData uri="http://schemas.openxmlformats.org/drawingml/2006/table">
            <a:tbl>
              <a:tblPr/>
              <a:tblGrid>
                <a:gridCol w="2096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8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89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8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8823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SHEPD £m 20/21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0EC054-F6AB-8E15-1866-CEC810CA20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964718"/>
              </p:ext>
            </p:extLst>
          </p:nvPr>
        </p:nvGraphicFramePr>
        <p:xfrm>
          <a:off x="464469" y="2415749"/>
          <a:ext cx="5631530" cy="2026502"/>
        </p:xfrm>
        <a:graphic>
          <a:graphicData uri="http://schemas.openxmlformats.org/drawingml/2006/table">
            <a:tbl>
              <a:tblPr/>
              <a:tblGrid>
                <a:gridCol w="2069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7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1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170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20170">
                  <a:extLst>
                    <a:ext uri="{9D8B030D-6E8A-4147-A177-3AD203B41FA5}">
                      <a16:colId xmlns:a16="http://schemas.microsoft.com/office/drawing/2014/main" val="2101463785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 to connect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 Measure of Customer Service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Interruptions incentive scheme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Major connections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Consumer Vulnerability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2454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Distribution System Operator ODI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3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9701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00627-ED48-2376-5B9F-96A84B66E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A2844-5C4B-C100-F582-D56628434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SEPD Allowed Revenue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8D75CAE-4260-5207-E578-0C8EBEA02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923492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March 2026 Presentation</a:t>
            </a:r>
            <a:endParaRPr lang="en-GB" altLang="en-US" sz="1600" b="1" u="sng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27E3306-2610-5945-5788-431D2610C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204848"/>
              </p:ext>
            </p:extLst>
          </p:nvPr>
        </p:nvGraphicFramePr>
        <p:xfrm>
          <a:off x="464470" y="4238427"/>
          <a:ext cx="6183311" cy="1445792"/>
        </p:xfrm>
        <a:graphic>
          <a:graphicData uri="http://schemas.openxmlformats.org/drawingml/2006/table">
            <a:tbl>
              <a:tblPr/>
              <a:tblGrid>
                <a:gridCol w="618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 changes the result of inflation updates</a:t>
                      </a:r>
                    </a:p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Allowed Revenue set to a 0 value for ED3 years</a:t>
                      </a:r>
                      <a:endParaRPr lang="en-US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33B4FD1-6FEA-7FBE-48DF-E1BBA337C3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067911"/>
              </p:ext>
            </p:extLst>
          </p:nvPr>
        </p:nvGraphicFramePr>
        <p:xfrm>
          <a:off x="459706" y="1342400"/>
          <a:ext cx="550905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SEPD £m nominal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981.3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1,031.5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433EC6-37EE-154C-5C3C-33A7C0B2FD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118385"/>
              </p:ext>
            </p:extLst>
          </p:nvPr>
        </p:nvGraphicFramePr>
        <p:xfrm>
          <a:off x="464469" y="2415749"/>
          <a:ext cx="5513621" cy="1416902"/>
        </p:xfrm>
        <a:graphic>
          <a:graphicData uri="http://schemas.openxmlformats.org/drawingml/2006/table">
            <a:tbl>
              <a:tblPr/>
              <a:tblGrid>
                <a:gridCol w="2026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2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3020019359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Calculated revenue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term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Forecasting penalty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Allowed Revenue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028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46CDF-77AA-C46F-CF04-70BBC85B0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832DE-35F9-D88B-0BBA-EC7C74321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SHEPD Allowed Revenue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2FB4351-DA3E-A6A5-1463-DDEC057F2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923492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March 2026 Presentation</a:t>
            </a:r>
            <a:endParaRPr lang="en-GB" altLang="en-US" sz="1600" b="1" u="sng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C5E929F-8B75-E683-71A3-99DA1668B5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941217"/>
              </p:ext>
            </p:extLst>
          </p:nvPr>
        </p:nvGraphicFramePr>
        <p:xfrm>
          <a:off x="464470" y="4238427"/>
          <a:ext cx="6183311" cy="1445792"/>
        </p:xfrm>
        <a:graphic>
          <a:graphicData uri="http://schemas.openxmlformats.org/drawingml/2006/table">
            <a:tbl>
              <a:tblPr/>
              <a:tblGrid>
                <a:gridCol w="618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 changes the result of inflation updates</a:t>
                      </a:r>
                    </a:p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Allowed Revenue set to a 0 value for ED3 years</a:t>
                      </a:r>
                      <a:endParaRPr lang="en-US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A8C9172-17B1-7363-825F-0763DCCEA8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945524"/>
              </p:ext>
            </p:extLst>
          </p:nvPr>
        </p:nvGraphicFramePr>
        <p:xfrm>
          <a:off x="459706" y="1342400"/>
          <a:ext cx="550905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 nominal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355.7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386.9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43211FF-2C65-B32E-AA56-4F17061D54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063340"/>
              </p:ext>
            </p:extLst>
          </p:nvPr>
        </p:nvGraphicFramePr>
        <p:xfrm>
          <a:off x="464469" y="2415749"/>
          <a:ext cx="5513621" cy="1416902"/>
        </p:xfrm>
        <a:graphic>
          <a:graphicData uri="http://schemas.openxmlformats.org/drawingml/2006/table">
            <a:tbl>
              <a:tblPr/>
              <a:tblGrid>
                <a:gridCol w="2026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2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994485906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Calculated revenue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(0.4)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term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Forecasting penalty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Allowed Revenue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699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26E54-73B8-4E5C-82FE-77E8FA0EDB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17933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470" y="866274"/>
            <a:ext cx="5290242" cy="1013326"/>
          </a:xfrm>
        </p:spPr>
        <p:txBody>
          <a:bodyPr/>
          <a:lstStyle/>
          <a:p>
            <a:r>
              <a:rPr lang="en-GB" dirty="0"/>
              <a:t>SSEN – DNO Cost Information Assumptions for May 26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9106C862-EA6A-4D39-9B7F-1D6D263FC699}"/>
              </a:ext>
            </a:extLst>
          </p:cNvPr>
          <p:cNvSpPr txBox="1">
            <a:spLocks noChangeArrowheads="1"/>
          </p:cNvSpPr>
          <p:nvPr/>
        </p:nvSpPr>
        <p:spPr>
          <a:xfrm>
            <a:off x="360892" y="2417763"/>
            <a:ext cx="10036175" cy="37290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180975" indent="-180975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Wingdings" panose="05000000000000000000" pitchFamily="2" charset="2"/>
              <a:buChar char="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388938" indent="-1905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569913" indent="-188913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Wingdings" panose="05000000000000000000" pitchFamily="2" charset="2"/>
              <a:buChar char="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787400" indent="-207963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All £ figures have price year marked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Information provided to the nearest £m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It is assumed that there will be one set of price changes per year, effective on 1</a:t>
            </a:r>
            <a:r>
              <a:rPr lang="en-GB" altLang="en-US" sz="1800" baseline="30000" dirty="0">
                <a:solidFill>
                  <a:schemeClr val="tx2"/>
                </a:solidFill>
              </a:rPr>
              <a:t>st</a:t>
            </a:r>
            <a:r>
              <a:rPr lang="en-GB" altLang="en-US" sz="1800" dirty="0">
                <a:solidFill>
                  <a:schemeClr val="tx2"/>
                </a:solidFill>
              </a:rPr>
              <a:t> April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Figures shown are based on forecasts and assumptions made at the time of publication and are subject to change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en-GB" altLang="en-US" sz="1800" dirty="0">
                <a:solidFill>
                  <a:schemeClr val="tx2"/>
                </a:solidFill>
              </a:rPr>
              <a:t>Year t-1 = 2025/26</a:t>
            </a:r>
          </a:p>
          <a:p>
            <a:pPr>
              <a:lnSpc>
                <a:spcPct val="80000"/>
              </a:lnSpc>
              <a:defRPr/>
            </a:pPr>
            <a:endParaRPr lang="en-GB" altLang="en-US" sz="18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GB" altLang="en-US" dirty="0">
                <a:solidFill>
                  <a:schemeClr val="tx1"/>
                </a:solidFill>
              </a:rPr>
              <a:t>							</a:t>
            </a:r>
          </a:p>
          <a:p>
            <a:pPr marL="990600" lvl="1" indent="-533400">
              <a:lnSpc>
                <a:spcPct val="80000"/>
              </a:lnSpc>
              <a:buFontTx/>
              <a:buNone/>
              <a:defRPr/>
            </a:pPr>
            <a:endParaRPr lang="en-GB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080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 of Forecast Changes – SEPD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315E74A-860D-4AE9-8E37-10696CF7E5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375124"/>
              </p:ext>
            </p:extLst>
          </p:nvPr>
        </p:nvGraphicFramePr>
        <p:xfrm>
          <a:off x="464471" y="1600966"/>
          <a:ext cx="8741460" cy="4939048"/>
        </p:xfrm>
        <a:graphic>
          <a:graphicData uri="http://schemas.openxmlformats.org/drawingml/2006/table">
            <a:tbl>
              <a:tblPr/>
              <a:tblGrid>
                <a:gridCol w="3869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076">
                  <a:extLst>
                    <a:ext uri="{9D8B030D-6E8A-4147-A177-3AD203B41FA5}">
                      <a16:colId xmlns:a16="http://schemas.microsoft.com/office/drawing/2014/main" val="420992750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3740035580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11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607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038" marR="8038" marT="80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1" i="0" u="sng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2025/26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2026/27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2027/28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2028/29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2029/30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21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Allowed Revenue (Jan 2026)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573.4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906.8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975.0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1,028.5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RIIO-2 capitalisation rate allocation 1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actual expenditure in capitalisation rate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Post-TIM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totex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Pot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RIIO-2 capitalisation rate allocation 2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actual expenditure in capitalisation rate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Post-TIM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totex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Pot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594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money</a:t>
                      </a:r>
                    </a:p>
                  </a:txBody>
                  <a:tcPr marL="8039" marR="8039" marT="80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594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Depreciation</a:t>
                      </a:r>
                    </a:p>
                  </a:txBody>
                  <a:tcPr marL="8039" marR="8039" marT="80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Return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Pass-through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Base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Equity issuance costs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Business plan incentive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Output delivery incentive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Other revenue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Directly Remunerated Services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 (before tax)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(0.7)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Real to nominal prices conversion factor (splice index for RIIO-2)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scalar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(0.003)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375585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489205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Correction term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655870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Forecasting penalty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549798"/>
                  </a:ext>
                </a:extLst>
              </a:tr>
              <a:tr h="1759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Legacy Allowed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82097"/>
                  </a:ext>
                </a:extLst>
              </a:tr>
              <a:tr h="17607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Allowed Revenue (June 2026)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981.3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1,031.5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3533E0C-5DC1-4DEC-9144-86DD4A889C3E}"/>
              </a:ext>
            </a:extLst>
          </p:cNvPr>
          <p:cNvSpPr txBox="1"/>
          <p:nvPr/>
        </p:nvSpPr>
        <p:spPr>
          <a:xfrm>
            <a:off x="377365" y="6510345"/>
            <a:ext cx="44268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0" i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Comparisons with published figures may appear different due to rounding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206590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 of Forecast Changes – SHEPD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BD2D77-4546-4EAE-AC05-BC8EAAEEE838}"/>
              </a:ext>
            </a:extLst>
          </p:cNvPr>
          <p:cNvSpPr txBox="1"/>
          <p:nvPr/>
        </p:nvSpPr>
        <p:spPr>
          <a:xfrm>
            <a:off x="414592" y="6518658"/>
            <a:ext cx="44268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0" i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Comparisons with published figures may appear different due to rounding</a:t>
            </a:r>
            <a:endParaRPr lang="en-GB" sz="90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FD12CAA-E38C-FBBE-5142-323C1406A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270343"/>
              </p:ext>
            </p:extLst>
          </p:nvPr>
        </p:nvGraphicFramePr>
        <p:xfrm>
          <a:off x="464471" y="1600967"/>
          <a:ext cx="8670333" cy="4917683"/>
        </p:xfrm>
        <a:graphic>
          <a:graphicData uri="http://schemas.openxmlformats.org/drawingml/2006/table">
            <a:tbl>
              <a:tblPr/>
              <a:tblGrid>
                <a:gridCol w="3954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7119">
                  <a:extLst>
                    <a:ext uri="{9D8B030D-6E8A-4147-A177-3AD203B41FA5}">
                      <a16:colId xmlns:a16="http://schemas.microsoft.com/office/drawing/2014/main" val="804467671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2021621252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739">
                  <a:extLst>
                    <a:ext uri="{9D8B030D-6E8A-4147-A177-3AD203B41FA5}">
                      <a16:colId xmlns:a16="http://schemas.microsoft.com/office/drawing/2014/main" val="3098931390"/>
                    </a:ext>
                  </a:extLst>
                </a:gridCol>
              </a:tblGrid>
              <a:tr h="17535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038" marR="8038" marT="80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1" i="0" u="sng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2025/26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2026/27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2027/28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2028/29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2029/30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44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Allowed Revenue (Jan 2026)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RIIO-2 capitalisation rate allocation 1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actual expenditure in capitalisation rate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Post-TIM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totex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Pot Allocation 1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RIIO-2 capitalisation rate allocation 2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actual expenditure in capitalisation rate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Post-TIM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totex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Pot Allocation 2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523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Fast money</a:t>
                      </a:r>
                    </a:p>
                  </a:txBody>
                  <a:tcPr marL="8039" marR="8039" marT="80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523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Depreciation</a:t>
                      </a:r>
                    </a:p>
                  </a:txBody>
                  <a:tcPr marL="8039" marR="8039" marT="80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Return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Pass-through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Base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Equity issuance costs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Business plan incentive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Output delivery incentive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Other revenue allowances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Directly Remunerated Services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 (before tax)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396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20/21 prices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Real to nominal prices conversion factor (splice index for RIIO-2)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scalar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(0.003)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375585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Calculated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(0.4)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489205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Correction term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655870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Forecasting penalty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549798"/>
                  </a:ext>
                </a:extLst>
              </a:tr>
              <a:tr h="17523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Legacy Allowed Revenue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82097"/>
                  </a:ext>
                </a:extLst>
              </a:tr>
              <a:tr h="1753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Allowed Revenue (June 2026)</a:t>
                      </a:r>
                    </a:p>
                  </a:txBody>
                  <a:tcPr marL="8038" marR="8038" marT="80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£m nominal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355.7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386.9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408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Fast Money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6AC57F2-4242-459C-AA52-807B3F5AC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312" y="2337218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March</a:t>
            </a:r>
            <a:r>
              <a:rPr kumimoji="0" lang="en-GB" alt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2026 Presentation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4F58EAC-AAC8-46D5-9A39-55279CDE3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080377"/>
              </p:ext>
            </p:extLst>
          </p:nvPr>
        </p:nvGraphicFramePr>
        <p:xfrm>
          <a:off x="459705" y="4336641"/>
          <a:ext cx="6183312" cy="1062039"/>
        </p:xfrm>
        <a:graphic>
          <a:graphicData uri="http://schemas.openxmlformats.org/drawingml/2006/table">
            <a:tbl>
              <a:tblPr/>
              <a:tblGrid>
                <a:gridCol w="618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77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263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A8E75E0-0FF0-4E43-ABA5-C0DEAD2B38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543894"/>
              </p:ext>
            </p:extLst>
          </p:nvPr>
        </p:nvGraphicFramePr>
        <p:xfrm>
          <a:off x="459706" y="1459320"/>
          <a:ext cx="5500583" cy="756048"/>
        </p:xfrm>
        <a:graphic>
          <a:graphicData uri="http://schemas.openxmlformats.org/drawingml/2006/table">
            <a:tbl>
              <a:tblPr/>
              <a:tblGrid>
                <a:gridCol w="2048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6502A14-A35F-36F6-D583-3F5206D169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379631"/>
              </p:ext>
            </p:extLst>
          </p:nvPr>
        </p:nvGraphicFramePr>
        <p:xfrm>
          <a:off x="464469" y="2808414"/>
          <a:ext cx="5509373" cy="1062039"/>
        </p:xfrm>
        <a:graphic>
          <a:graphicData uri="http://schemas.openxmlformats.org/drawingml/2006/table">
            <a:tbl>
              <a:tblPr/>
              <a:tblGrid>
                <a:gridCol w="202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16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537037805"/>
                    </a:ext>
                  </a:extLst>
                </a:gridCol>
              </a:tblGrid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711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2EBC8-606E-66CE-BB20-9D503C0EA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DF9BE-ADE6-FB5C-3996-4A7365916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Depreciation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FD09FEC-1AAE-064B-8CB2-683DDA7A4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312" y="2337218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en-GB" alt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March 2026 Presentation</a:t>
            </a:r>
            <a:endParaRPr kumimoji="0" lang="en-GB" altLang="en-US" sz="16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D8D52F8-B488-1D23-2E93-281D9CF47C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724200"/>
              </p:ext>
            </p:extLst>
          </p:nvPr>
        </p:nvGraphicFramePr>
        <p:xfrm>
          <a:off x="459705" y="4336641"/>
          <a:ext cx="6183312" cy="1062039"/>
        </p:xfrm>
        <a:graphic>
          <a:graphicData uri="http://schemas.openxmlformats.org/drawingml/2006/table">
            <a:tbl>
              <a:tblPr/>
              <a:tblGrid>
                <a:gridCol w="618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77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263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3E492D3-1323-4B91-FC99-34DC825B5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984171"/>
              </p:ext>
            </p:extLst>
          </p:nvPr>
        </p:nvGraphicFramePr>
        <p:xfrm>
          <a:off x="459706" y="1459320"/>
          <a:ext cx="5500583" cy="756048"/>
        </p:xfrm>
        <a:graphic>
          <a:graphicData uri="http://schemas.openxmlformats.org/drawingml/2006/table">
            <a:tbl>
              <a:tblPr/>
              <a:tblGrid>
                <a:gridCol w="2048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5A0E45A-D1E1-2C9A-B380-171D43F5FD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589384"/>
              </p:ext>
            </p:extLst>
          </p:nvPr>
        </p:nvGraphicFramePr>
        <p:xfrm>
          <a:off x="464469" y="2808414"/>
          <a:ext cx="5509373" cy="1062039"/>
        </p:xfrm>
        <a:graphic>
          <a:graphicData uri="http://schemas.openxmlformats.org/drawingml/2006/table">
            <a:tbl>
              <a:tblPr/>
              <a:tblGrid>
                <a:gridCol w="202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16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1382422428"/>
                    </a:ext>
                  </a:extLst>
                </a:gridCol>
              </a:tblGrid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102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BFFB7-45B3-B70B-E3B8-19E8223F3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0FA1D-E690-CCB9-BD3F-E5259A860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Return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FC1B082-5FD9-F2C5-414D-6852CCC08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312" y="2337218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en-GB" altLang="en-US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March 2026 Presentation</a:t>
            </a:r>
            <a:endParaRPr kumimoji="0" lang="en-GB" altLang="en-US" sz="16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8CB9AF5-2A59-5873-B6EA-5B4A4CD8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914229"/>
              </p:ext>
            </p:extLst>
          </p:nvPr>
        </p:nvGraphicFramePr>
        <p:xfrm>
          <a:off x="459705" y="4336641"/>
          <a:ext cx="6183312" cy="1062039"/>
        </p:xfrm>
        <a:graphic>
          <a:graphicData uri="http://schemas.openxmlformats.org/drawingml/2006/table">
            <a:tbl>
              <a:tblPr/>
              <a:tblGrid>
                <a:gridCol w="618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77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263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  <a:cs typeface="Calibri" panose="020F0502020204030204" pitchFamily="34" charset="0"/>
                        </a:rPr>
                        <a:t>No change</a:t>
                      </a: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2E269F0-6903-498A-212B-E38B57E2B3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88730"/>
              </p:ext>
            </p:extLst>
          </p:nvPr>
        </p:nvGraphicFramePr>
        <p:xfrm>
          <a:off x="459706" y="1459320"/>
          <a:ext cx="5500583" cy="756048"/>
        </p:xfrm>
        <a:graphic>
          <a:graphicData uri="http://schemas.openxmlformats.org/drawingml/2006/table">
            <a:tbl>
              <a:tblPr/>
              <a:tblGrid>
                <a:gridCol w="2048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2108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9E9961A-AF8D-056A-4FE0-9A763C098B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098905"/>
              </p:ext>
            </p:extLst>
          </p:nvPr>
        </p:nvGraphicFramePr>
        <p:xfrm>
          <a:off x="464469" y="2808414"/>
          <a:ext cx="5509373" cy="1062039"/>
        </p:xfrm>
        <a:graphic>
          <a:graphicData uri="http://schemas.openxmlformats.org/drawingml/2006/table">
            <a:tbl>
              <a:tblPr/>
              <a:tblGrid>
                <a:gridCol w="202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16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4549">
                  <a:extLst>
                    <a:ext uri="{9D8B030D-6E8A-4147-A177-3AD203B41FA5}">
                      <a16:colId xmlns:a16="http://schemas.microsoft.com/office/drawing/2014/main" val="2427568100"/>
                    </a:ext>
                  </a:extLst>
                </a:gridCol>
              </a:tblGrid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01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</a:t>
                      </a:r>
                    </a:p>
                  </a:txBody>
                  <a:tcPr marL="6805" marR="6805" marT="6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1230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8F2CD-BFBF-46CB-A022-003FA1EB1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SEPD Pass-through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6AC57F2-4242-459C-AA52-807B3F5AC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823105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March 2026 Presentation</a:t>
            </a:r>
            <a:endParaRPr lang="en-GB" altLang="en-US" sz="1600" b="1" u="sng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4F58EAC-AAC8-46D5-9A39-55279CDE3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217801"/>
              </p:ext>
            </p:extLst>
          </p:nvPr>
        </p:nvGraphicFramePr>
        <p:xfrm>
          <a:off x="6922747" y="2239240"/>
          <a:ext cx="4801787" cy="1445792"/>
        </p:xfrm>
        <a:graphic>
          <a:graphicData uri="http://schemas.openxmlformats.org/drawingml/2006/table">
            <a:tbl>
              <a:tblPr/>
              <a:tblGrid>
                <a:gridCol w="4801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A8E75E0-0FF0-4E43-ABA5-C0DEAD2B38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577315"/>
              </p:ext>
            </p:extLst>
          </p:nvPr>
        </p:nvGraphicFramePr>
        <p:xfrm>
          <a:off x="457939" y="1258563"/>
          <a:ext cx="550905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SEPD £m 20/21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6502A14-A35F-36F6-D583-3F5206D169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897876"/>
              </p:ext>
            </p:extLst>
          </p:nvPr>
        </p:nvGraphicFramePr>
        <p:xfrm>
          <a:off x="467465" y="2239240"/>
          <a:ext cx="5513621" cy="3261467"/>
        </p:xfrm>
        <a:graphic>
          <a:graphicData uri="http://schemas.openxmlformats.org/drawingml/2006/table">
            <a:tbl>
              <a:tblPr/>
              <a:tblGrid>
                <a:gridCol w="2026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2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417279165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Licence Fee Payments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Prescribed Rates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Pass-through Transmission Connection Point Charges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Smart Meter Communication Licensee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Smart Meter Information Technology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2454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Ring Fence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3877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Supplier of Last Resort Net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89829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Valid Bad Debt Claims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34732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Pension Scheme Established Deficit repair expenditure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3466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Failed Supplier Recovered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09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1087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2887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1AE56-32DE-8C3E-5DC4-D82F29D99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EDFA-1F0A-4C84-9C68-02FF63E72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SHEPD Pass-through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FCDE744E-0D0A-5EBB-7B26-2CF59B2C9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68" y="1823105"/>
            <a:ext cx="4679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rgbClr val="161618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◦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1600" b="1" u="sng" dirty="0">
                <a:solidFill>
                  <a:schemeClr val="tx1"/>
                </a:solidFill>
                <a:latin typeface="+mj-lt"/>
              </a:rPr>
              <a:t>Changes from </a:t>
            </a:r>
            <a:r>
              <a:rPr lang="en-GB" altLang="en-US" sz="1600" b="1" u="sng" dirty="0">
                <a:solidFill>
                  <a:prstClr val="black"/>
                </a:solidFill>
                <a:latin typeface="Arial"/>
              </a:rPr>
              <a:t>March 2026 Presentation</a:t>
            </a:r>
            <a:endParaRPr lang="en-GB" altLang="en-US" sz="1600" b="1" u="sng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CF13CA-71FA-3E5D-AFA3-70B869B9AA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126603"/>
              </p:ext>
            </p:extLst>
          </p:nvPr>
        </p:nvGraphicFramePr>
        <p:xfrm>
          <a:off x="6922747" y="2239240"/>
          <a:ext cx="4801787" cy="1445792"/>
        </p:xfrm>
        <a:graphic>
          <a:graphicData uri="http://schemas.openxmlformats.org/drawingml/2006/table">
            <a:tbl>
              <a:tblPr/>
              <a:tblGrid>
                <a:gridCol w="4801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23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Contributing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Factor</a:t>
                      </a:r>
                      <a:r>
                        <a:rPr lang="en-GB" sz="1000" b="1" i="0" u="none" strike="noStrike" baseline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4007" marR="7200" marT="71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558">
                <a:tc>
                  <a:txBody>
                    <a:bodyPr/>
                    <a:lstStyle/>
                    <a:p>
                      <a:pPr marL="171450" indent="-17145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en-GB" sz="1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6" marR="9526" marT="9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E73B04E-7091-9072-3924-27D192148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165778"/>
              </p:ext>
            </p:extLst>
          </p:nvPr>
        </p:nvGraphicFramePr>
        <p:xfrm>
          <a:off x="457939" y="1258563"/>
          <a:ext cx="5509058" cy="504032"/>
        </p:xfrm>
        <a:graphic>
          <a:graphicData uri="http://schemas.openxmlformats.org/drawingml/2006/table">
            <a:tbl>
              <a:tblPr/>
              <a:tblGrid>
                <a:gridCol w="205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3190">
                  <a:extLst>
                    <a:ext uri="{9D8B030D-6E8A-4147-A177-3AD203B41FA5}">
                      <a16:colId xmlns:a16="http://schemas.microsoft.com/office/drawing/2014/main" val="700240225"/>
                    </a:ext>
                  </a:extLst>
                </a:gridCol>
              </a:tblGrid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03" marR="6803" marT="68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SHEPD £m 20/21 prices</a:t>
                      </a:r>
                    </a:p>
                  </a:txBody>
                  <a:tcPr marL="9523" marR="9523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(45.0)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(45.8)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(45.8)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(40.9)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(40.9)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B22A7D-D2B9-04B5-739E-3A7E4EF5B5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898057"/>
              </p:ext>
            </p:extLst>
          </p:nvPr>
        </p:nvGraphicFramePr>
        <p:xfrm>
          <a:off x="467465" y="2239240"/>
          <a:ext cx="5513621" cy="3860780"/>
        </p:xfrm>
        <a:graphic>
          <a:graphicData uri="http://schemas.openxmlformats.org/drawingml/2006/table">
            <a:tbl>
              <a:tblPr/>
              <a:tblGrid>
                <a:gridCol w="2026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2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281474581"/>
                    </a:ext>
                  </a:extLst>
                </a:gridCol>
                <a:gridCol w="705092">
                  <a:extLst>
                    <a:ext uri="{9D8B030D-6E8A-4147-A177-3AD203B41FA5}">
                      <a16:colId xmlns:a16="http://schemas.microsoft.com/office/drawing/2014/main" val="2048612100"/>
                    </a:ext>
                  </a:extLst>
                </a:gridCol>
              </a:tblGrid>
              <a:tr h="264902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6805" marR="6805" marT="6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2025/26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2026/27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2027/28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2028/29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2029/30</a:t>
                      </a:r>
                    </a:p>
                  </a:txBody>
                  <a:tcPr marL="6803" marR="6803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Licence Fee Payments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Prescribed Rates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Pass-through Transmission Connection Point Charges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2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Smart Meter Communication Licensee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74012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Smart Meter Information Technology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2454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Ring Fence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3877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Supplier of Last Resort Net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89829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Valid Bad Debt Claims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34732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Pension Scheme Established Deficit repair expenditure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3466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Failed Supplier Recovered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10870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Shetland Variable Energy Costs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0411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Assistance for high-cost distributors adjustment</a:t>
                      </a: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95978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908396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SSEN">
      <a:dk1>
        <a:sysClr val="windowText" lastClr="000000"/>
      </a:dk1>
      <a:lt1>
        <a:sysClr val="window" lastClr="FFFFFF"/>
      </a:lt1>
      <a:dk2>
        <a:srgbClr val="253746"/>
      </a:dk2>
      <a:lt2>
        <a:srgbClr val="808999"/>
      </a:lt2>
      <a:accent1>
        <a:srgbClr val="003E66"/>
      </a:accent1>
      <a:accent2>
        <a:srgbClr val="5B8E9F"/>
      </a:accent2>
      <a:accent3>
        <a:srgbClr val="EBAC00"/>
      </a:accent3>
      <a:accent4>
        <a:srgbClr val="629C49"/>
      </a:accent4>
      <a:accent5>
        <a:srgbClr val="A677A6"/>
      </a:accent5>
      <a:accent6>
        <a:srgbClr val="253746"/>
      </a:accent6>
      <a:hlink>
        <a:srgbClr val="003E66"/>
      </a:hlink>
      <a:folHlink>
        <a:srgbClr val="253746"/>
      </a:folHlink>
    </a:clrScheme>
    <a:fontScheme name="Custom 2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SEN_ELT_20211011.potx" id="{FC086710-BCFD-4D3E-986D-FACD717553BF}" vid="{620EBA04-9C9B-4298-BF8A-CCA6DCF98F6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5f405a-1d4b-4796-a028-0e90b458cbcf">
      <Terms xmlns="http://schemas.microsoft.com/office/infopath/2007/PartnerControls"/>
    </lcf76f155ced4ddcb4097134ff3c332f>
    <TaxCatchAll xmlns="4fb325ff-59f4-4202-984d-cc4ef0b29ee2" xsi:nil="true"/>
    <Details xmlns="375f405a-1d4b-4796-a028-0e90b458cbc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890CFB661AC84D96B569471696442A" ma:contentTypeVersion="18" ma:contentTypeDescription="Create a new document." ma:contentTypeScope="" ma:versionID="418ce4072fca4f9c3448b501cdd04be5">
  <xsd:schema xmlns:xsd="http://www.w3.org/2001/XMLSchema" xmlns:xs="http://www.w3.org/2001/XMLSchema" xmlns:p="http://schemas.microsoft.com/office/2006/metadata/properties" xmlns:ns2="375f405a-1d4b-4796-a028-0e90b458cbcf" xmlns:ns3="4fb325ff-59f4-4202-984d-cc4ef0b29ee2" targetNamespace="http://schemas.microsoft.com/office/2006/metadata/properties" ma:root="true" ma:fieldsID="47b064535ed45608e4c18bbd5553419a" ns2:_="" ns3:_="">
    <xsd:import namespace="375f405a-1d4b-4796-a028-0e90b458cbcf"/>
    <xsd:import namespace="4fb325ff-59f4-4202-984d-cc4ef0b29e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5f405a-1d4b-4796-a028-0e90b458cb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b0fa5b73-c91b-4169-bfc8-b85bc92a646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Details" ma:index="25" nillable="true" ma:displayName="Details" ma:format="Dropdown" ma:internalName="Detail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b325ff-59f4-4202-984d-cc4ef0b29ee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ff50c57-be38-42b6-82d3-c6d9d1240e9f}" ma:internalName="TaxCatchAll" ma:showField="CatchAllData" ma:web="4fb325ff-59f4-4202-984d-cc4ef0b29e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2049D7-EF65-4AA6-9237-64C2E46C6A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73A967-C8A6-4419-BD01-80E244AD5676}">
  <ds:schemaRefs>
    <ds:schemaRef ds:uri="375f405a-1d4b-4796-a028-0e90b458cbcf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purl.org/dc/elements/1.1/"/>
    <ds:schemaRef ds:uri="http://purl.org/dc/dcmitype/"/>
    <ds:schemaRef ds:uri="4fb325ff-59f4-4202-984d-cc4ef0b29ee2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7096DE36-EA87-48D6-BEF6-EFA92F5A71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5f405a-1d4b-4796-a028-0e90b458cbcf"/>
    <ds:schemaRef ds:uri="4fb325ff-59f4-4202-984d-cc4ef0b29e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1637</Words>
  <Application>Microsoft Office PowerPoint</Application>
  <PresentationFormat>Widescreen</PresentationFormat>
  <Paragraphs>930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Segoe UI</vt:lpstr>
      <vt:lpstr>Wingdings</vt:lpstr>
      <vt:lpstr>White</vt:lpstr>
      <vt:lpstr>Scottish and Southern Electricity Networks </vt:lpstr>
      <vt:lpstr>SSEN – DNO Cost Information Assumptions for May 26</vt:lpstr>
      <vt:lpstr>Summary of Forecast Changes – SEPD</vt:lpstr>
      <vt:lpstr>Summary of Forecast Changes – SHEPD</vt:lpstr>
      <vt:lpstr>Fast Money</vt:lpstr>
      <vt:lpstr>Depreciation</vt:lpstr>
      <vt:lpstr>Return</vt:lpstr>
      <vt:lpstr>SEPD Pass-through</vt:lpstr>
      <vt:lpstr>SHEPD Pass-through</vt:lpstr>
      <vt:lpstr>SEPD Incentives</vt:lpstr>
      <vt:lpstr>SHEPD Incentives</vt:lpstr>
      <vt:lpstr>SEPD Allowed Revenue</vt:lpstr>
      <vt:lpstr>SHEPD Allowed Revenue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external slide deck template pack</dc:title>
  <dc:creator>Wilson-Gavin, Emily</dc:creator>
  <cp:lastModifiedBy>Andy Green</cp:lastModifiedBy>
  <cp:revision>2</cp:revision>
  <dcterms:created xsi:type="dcterms:W3CDTF">2021-10-12T15:26:40Z</dcterms:created>
  <dcterms:modified xsi:type="dcterms:W3CDTF">2026-06-19T12:19:18Z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0x010100B0890CFB661AC84D96B569471696442A</vt:lpwstr>
  </property>
  <property fmtid="{D5CDD505-2E9C-101B-9397-08002B2CF9AE}" pid="3" name="MediaServiceImageTags">
    <vt:lpwstr/>
  </property>
  <property fmtid="{D5CDD505-2E9C-101B-9397-08002B2CF9AE}" pid="4" name="MSIP_Label_9a1593e3-eb40-4b63-9198-a6ec3e998e52_Enabled">
    <vt:lpwstr>true</vt:lpwstr>
  </property>
  <property fmtid="{D5CDD505-2E9C-101B-9397-08002B2CF9AE}" pid="5" name="MSIP_Label_9a1593e3-eb40-4b63-9198-a6ec3e998e52_SetDate">
    <vt:lpwstr>2025-02-21T10:42:16Z</vt:lpwstr>
  </property>
  <property fmtid="{D5CDD505-2E9C-101B-9397-08002B2CF9AE}" pid="6" name="MSIP_Label_9a1593e3-eb40-4b63-9198-a6ec3e998e52_Method">
    <vt:lpwstr>Privileged</vt:lpwstr>
  </property>
  <property fmtid="{D5CDD505-2E9C-101B-9397-08002B2CF9AE}" pid="7" name="MSIP_Label_9a1593e3-eb40-4b63-9198-a6ec3e998e52_Name">
    <vt:lpwstr>9a1593e3-eb40-4b63-9198-a6ec3e998e52</vt:lpwstr>
  </property>
  <property fmtid="{D5CDD505-2E9C-101B-9397-08002B2CF9AE}" pid="8" name="MSIP_Label_9a1593e3-eb40-4b63-9198-a6ec3e998e52_SiteId">
    <vt:lpwstr>953b0f83-1ce6-45c3-82c9-1d847e372339</vt:lpwstr>
  </property>
  <property fmtid="{D5CDD505-2E9C-101B-9397-08002B2CF9AE}" pid="9" name="MSIP_Label_9a1593e3-eb40-4b63-9198-a6ec3e998e52_ActionId">
    <vt:lpwstr>61b759d1-a7f1-4ce4-a1c1-6a7ce40be545</vt:lpwstr>
  </property>
  <property fmtid="{D5CDD505-2E9C-101B-9397-08002B2CF9AE}" pid="10" name="MSIP_Label_9a1593e3-eb40-4b63-9198-a6ec3e998e52_ContentBits">
    <vt:lpwstr>4</vt:lpwstr>
  </property>
  <property fmtid="{D5CDD505-2E9C-101B-9397-08002B2CF9AE}" pid="11" name="MSIP_Label_9a1593e3-eb40-4b63-9198-a6ec3e998e52_Tag">
    <vt:lpwstr>10, 2, 1, 1</vt:lpwstr>
  </property>
  <property fmtid="{D5CDD505-2E9C-101B-9397-08002B2CF9AE}" pid="12" name="ClassificationWatermarkLocations">
    <vt:lpwstr>White:5</vt:lpwstr>
  </property>
  <property fmtid="{D5CDD505-2E9C-101B-9397-08002B2CF9AE}" pid="13" name="ClassificationWatermarkText">
    <vt:lpwstr>Confidential</vt:lpwstr>
  </property>
</Properties>
</file>