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8" r:id="rId5"/>
  </p:sldMasterIdLst>
  <p:notesMasterIdLst>
    <p:notesMasterId r:id="rId14"/>
  </p:notesMasterIdLst>
  <p:handoutMasterIdLst>
    <p:handoutMasterId r:id="rId15"/>
  </p:handoutMasterIdLst>
  <p:sldIdLst>
    <p:sldId id="376" r:id="rId6"/>
    <p:sldId id="394" r:id="rId7"/>
    <p:sldId id="430" r:id="rId8"/>
    <p:sldId id="412" r:id="rId9"/>
    <p:sldId id="413" r:id="rId10"/>
    <p:sldId id="410" r:id="rId11"/>
    <p:sldId id="409" r:id="rId12"/>
    <p:sldId id="408" r:id="rId13"/>
  </p:sldIdLst>
  <p:sldSz cx="12192000" cy="6858000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5C877DC-94C7-F4E6-F913-06B948D28C6B}" name="Leon Stafford" initials="LS" userId="S::Leon.Stafford@ukpowernetworks.co.uk::8bf02d3d-f022-4414-b3ad-f84ec086b56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tson, James" initials="WJ" lastIdx="8" clrIdx="0">
    <p:extLst>
      <p:ext uri="{19B8F6BF-5375-455C-9EA6-DF929625EA0E}">
        <p15:presenceInfo xmlns:p15="http://schemas.microsoft.com/office/powerpoint/2012/main" userId="S-1-5-21-3377311500-2555963174-4185929806-1629452" providerId="AD"/>
      </p:ext>
    </p:extLst>
  </p:cmAuthor>
  <p:cmAuthor id="2" name="Jones, Richard" initials="JR" lastIdx="4" clrIdx="1">
    <p:extLst>
      <p:ext uri="{19B8F6BF-5375-455C-9EA6-DF929625EA0E}">
        <p15:presenceInfo xmlns:p15="http://schemas.microsoft.com/office/powerpoint/2012/main" userId="S-1-5-21-3377311500-2555963174-4185929806-16505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FE7"/>
    <a:srgbClr val="FCDCCC"/>
    <a:srgbClr val="FCE4D6"/>
    <a:srgbClr val="F8CBAD"/>
    <a:srgbClr val="9C1521"/>
    <a:srgbClr val="9C1421"/>
    <a:srgbClr val="414240"/>
    <a:srgbClr val="A66EAA"/>
    <a:srgbClr val="BD281E"/>
    <a:srgbClr val="EF8A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26AEDC-9A92-48E1-920F-4B011506C872}" v="6" dt="2026-06-18T08:59:59.5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44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A29496-64A0-4714-B198-1E0B815E14EF}" type="datetimeFigureOut">
              <a:rPr lang="en-GB" smtClean="0"/>
              <a:t>18/06/2026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15D1D-933D-4C2D-A3C7-07BDC06F824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5021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8E484-4B09-4B25-94B2-89E97BD43660}" type="datetimeFigureOut">
              <a:rPr lang="en-GB" smtClean="0"/>
              <a:t>18/06/2026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33212-BAC2-43AB-B31C-0D17F40079B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805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33212-BAC2-43AB-B31C-0D17F40079B2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2945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33212-BAC2-43AB-B31C-0D17F40079B2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8647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33212-BAC2-43AB-B31C-0D17F40079B2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8647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33212-BAC2-43AB-B31C-0D17F40079B2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7804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6.png"/><Relationship Id="rId4" Type="http://schemas.openxmlformats.org/officeDocument/2006/relationships/image" Target="../media/image14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849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3" y="1681163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0" name="Rectangle 9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2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3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rgbClr val="4142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5019990" y="1681163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5019990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rgbClr val="4142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</p:spTree>
    <p:extLst>
      <p:ext uri="{BB962C8B-B14F-4D97-AF65-F5344CB8AC3E}">
        <p14:creationId xmlns:p14="http://schemas.microsoft.com/office/powerpoint/2010/main" val="3339801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2 - agenda</a:t>
            </a:r>
          </a:p>
        </p:txBody>
      </p:sp>
      <p:sp>
        <p:nvSpPr>
          <p:cNvPr id="10" name="Rectangle 9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60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tatistics or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18200" y="936637"/>
            <a:ext cx="6261100" cy="569071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Important statistics or key points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959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a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1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681162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20" name="Online Image Placeholder 19"/>
          <p:cNvSpPr>
            <a:spLocks noGrp="1"/>
          </p:cNvSpPr>
          <p:nvPr>
            <p:ph type="clipArt" sz="quarter" idx="15"/>
          </p:nvPr>
        </p:nvSpPr>
        <p:spPr>
          <a:xfrm>
            <a:off x="5909586" y="1681162"/>
            <a:ext cx="4630737" cy="3544069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3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</p:spTree>
    <p:extLst>
      <p:ext uri="{BB962C8B-B14F-4D97-AF65-F5344CB8AC3E}">
        <p14:creationId xmlns:p14="http://schemas.microsoft.com/office/powerpoint/2010/main" val="2996742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5567"/>
            <a:ext cx="12611700" cy="180499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with a table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65372" y="2519363"/>
            <a:ext cx="3509962" cy="35467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Table 1: key outputs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5264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with compu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Project title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039059"/>
            <a:ext cx="3968280" cy="490537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9014" y="2193026"/>
            <a:ext cx="5392072" cy="2808051"/>
          </a:xfrm>
          <a:prstGeom prst="rect">
            <a:avLst/>
          </a:prstGeom>
        </p:spPr>
      </p:pic>
      <p:sp>
        <p:nvSpPr>
          <p:cNvPr id="20" name="Online Image Placeholder 19"/>
          <p:cNvSpPr>
            <a:spLocks noGrp="1"/>
          </p:cNvSpPr>
          <p:nvPr>
            <p:ph type="clipArt" sz="quarter" idx="15"/>
          </p:nvPr>
        </p:nvSpPr>
        <p:spPr>
          <a:xfrm>
            <a:off x="6894286" y="2351314"/>
            <a:ext cx="4339771" cy="2278743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2" y="2216064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2000" b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</p:spTree>
    <p:extLst>
      <p:ext uri="{BB962C8B-B14F-4D97-AF65-F5344CB8AC3E}">
        <p14:creationId xmlns:p14="http://schemas.microsoft.com/office/powerpoint/2010/main" val="1566257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18200" y="936637"/>
            <a:ext cx="6261100" cy="5690715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466960" y="539979"/>
            <a:ext cx="7302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9C14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timeline</a:t>
            </a:r>
          </a:p>
        </p:txBody>
      </p:sp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240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ta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title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073592"/>
            <a:ext cx="3968280" cy="490537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Slide subtitle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4094" y="0"/>
            <a:ext cx="8680606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2232" y="303247"/>
            <a:ext cx="1163136" cy="627703"/>
          </a:xfrm>
          <a:prstGeom prst="rect">
            <a:avLst/>
          </a:prstGeom>
        </p:spPr>
      </p:pic>
      <p:sp>
        <p:nvSpPr>
          <p:cNvPr id="2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7385520" y="2115495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idx="19" hasCustomPrompt="1"/>
          </p:nvPr>
        </p:nvSpPr>
        <p:spPr>
          <a:xfrm>
            <a:off x="7385520" y="2565735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idx="20" hasCustomPrompt="1"/>
          </p:nvPr>
        </p:nvSpPr>
        <p:spPr>
          <a:xfrm>
            <a:off x="7385520" y="3340998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21" hasCustomPrompt="1"/>
          </p:nvPr>
        </p:nvSpPr>
        <p:spPr>
          <a:xfrm>
            <a:off x="7385520" y="3791238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idx="22" hasCustomPrompt="1"/>
          </p:nvPr>
        </p:nvSpPr>
        <p:spPr>
          <a:xfrm>
            <a:off x="7385520" y="4649259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23" hasCustomPrompt="1"/>
          </p:nvPr>
        </p:nvSpPr>
        <p:spPr>
          <a:xfrm>
            <a:off x="7385520" y="5099499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 flipV="1">
            <a:off x="7385520" y="3193762"/>
            <a:ext cx="3968280" cy="322"/>
          </a:xfrm>
          <a:prstGeom prst="line">
            <a:avLst/>
          </a:prstGeom>
          <a:ln w="952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 flipV="1">
            <a:off x="7385520" y="4506412"/>
            <a:ext cx="3968280" cy="322"/>
          </a:xfrm>
          <a:prstGeom prst="line">
            <a:avLst/>
          </a:prstGeom>
          <a:ln w="952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2" y="2216064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20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</p:txBody>
      </p:sp>
    </p:spTree>
    <p:extLst>
      <p:ext uri="{BB962C8B-B14F-4D97-AF65-F5344CB8AC3E}">
        <p14:creationId xmlns:p14="http://schemas.microsoft.com/office/powerpoint/2010/main" val="1992311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4322372" y="2816121"/>
            <a:ext cx="0" cy="2530579"/>
          </a:xfrm>
          <a:prstGeom prst="line">
            <a:avLst/>
          </a:prstGeom>
          <a:ln>
            <a:solidFill>
              <a:srgbClr val="41404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22372" y="2816121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2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1083701" y="2816120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1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7560587" y="2816120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3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7560587" y="2816120"/>
            <a:ext cx="0" cy="2530579"/>
          </a:xfrm>
          <a:prstGeom prst="line">
            <a:avLst/>
          </a:prstGeom>
          <a:ln>
            <a:solidFill>
              <a:srgbClr val="41404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Project title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2" hasCustomPrompt="1"/>
          </p:nvPr>
        </p:nvSpPr>
        <p:spPr>
          <a:xfrm>
            <a:off x="387430" y="6054210"/>
            <a:ext cx="8600995" cy="355600"/>
          </a:xfrm>
        </p:spPr>
        <p:txBody>
          <a:bodyPr>
            <a:normAutofit/>
          </a:bodyPr>
          <a:lstStyle>
            <a:lvl1pPr marL="0" indent="0">
              <a:buNone/>
              <a:defRPr sz="200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Insert text here which sums up your slide and acts as a key message</a:t>
            </a:r>
            <a:endParaRPr lang="en-GB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21" name="Text Placeholder 2"/>
          <p:cNvSpPr>
            <a:spLocks noGrp="1"/>
          </p:cNvSpPr>
          <p:nvPr>
            <p:ph type="body" idx="23" hasCustomPrompt="1"/>
          </p:nvPr>
        </p:nvSpPr>
        <p:spPr>
          <a:xfrm>
            <a:off x="465372" y="1328814"/>
            <a:ext cx="10888428" cy="902007"/>
          </a:xfrm>
        </p:spPr>
        <p:txBody>
          <a:bodyPr anchor="t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More information in this box</a:t>
            </a:r>
          </a:p>
          <a:p>
            <a:pPr lvl="0"/>
            <a:endParaRPr lang="en-US"/>
          </a:p>
        </p:txBody>
      </p:sp>
      <p:sp>
        <p:nvSpPr>
          <p:cNvPr id="25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1083701" y="3342018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idx="25" hasCustomPrompt="1"/>
          </p:nvPr>
        </p:nvSpPr>
        <p:spPr>
          <a:xfrm>
            <a:off x="4321915" y="3342017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7560587" y="3342016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</p:spTree>
    <p:extLst>
      <p:ext uri="{BB962C8B-B14F-4D97-AF65-F5344CB8AC3E}">
        <p14:creationId xmlns:p14="http://schemas.microsoft.com/office/powerpoint/2010/main" val="37513278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labor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Collaboration slide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2" hasCustomPrompt="1"/>
          </p:nvPr>
        </p:nvSpPr>
        <p:spPr>
          <a:xfrm>
            <a:off x="387430" y="6054210"/>
            <a:ext cx="8600995" cy="355600"/>
          </a:xfrm>
        </p:spPr>
        <p:txBody>
          <a:bodyPr>
            <a:normAutofit/>
          </a:bodyPr>
          <a:lstStyle>
            <a:lvl1pPr marL="0" indent="0">
              <a:buNone/>
              <a:defRPr sz="200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Insert text here which sums up your slide and acts as a key message</a:t>
            </a:r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7229510" y="2049696"/>
            <a:ext cx="3475275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</p:spTree>
    <p:extLst>
      <p:ext uri="{BB962C8B-B14F-4D97-AF65-F5344CB8AC3E}">
        <p14:creationId xmlns:p14="http://schemas.microsoft.com/office/powerpoint/2010/main" val="2557837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2021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505"/>
          <a:stretch/>
        </p:blipFill>
        <p:spPr>
          <a:xfrm>
            <a:off x="0" y="453154"/>
            <a:ext cx="12192000" cy="640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4401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Key messages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65138" y="1625600"/>
            <a:ext cx="10888662" cy="3657600"/>
          </a:xfr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3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Round up your slides with key messages</a:t>
            </a:r>
          </a:p>
          <a:p>
            <a:pPr lvl="0"/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Examples could be focusing on collaboration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Keep your messages brief and to the point</a:t>
            </a:r>
          </a:p>
          <a:p>
            <a:pPr lvl="0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328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iv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912"/>
            <a:ext cx="12611700" cy="180499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Alternative slide layout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465373" y="2463258"/>
            <a:ext cx="4759770" cy="2070642"/>
          </a:xfrm>
        </p:spPr>
        <p:txBody>
          <a:bodyPr anchor="t">
            <a:normAutofit/>
          </a:bodyPr>
          <a:lstStyle>
            <a:lvl1pPr marL="0" indent="0">
              <a:buNone/>
              <a:defRPr sz="2000" b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Subtext about point number 2. Lorem ipsum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dolor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sit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amet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consectetur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adipiscing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elit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sed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do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eiusmod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tempor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incididunt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labore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et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dolore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magna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aliqua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.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enim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ad minim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veniam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quis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nostrud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exercitation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ullamco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laboris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nisi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aliquip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ex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ea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commodo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consequat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1471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F72-47BB-484E-BE00-AAFE765AF250}" type="datetimeFigureOut">
              <a:rPr lang="en-GB" smtClean="0"/>
              <a:t>18/06/2026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7401-C9CA-467B-B79F-2422128D1501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3544" y="2617624"/>
            <a:ext cx="12337143" cy="442180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65138" y="680284"/>
            <a:ext cx="11041062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Symbols to illustrate key points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517931"/>
            <a:ext cx="1811496" cy="835880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65138" y="1625600"/>
            <a:ext cx="10888662" cy="3041650"/>
          </a:xfr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3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Round up your slides with key messages</a:t>
            </a:r>
          </a:p>
          <a:p>
            <a:pPr lvl="0"/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Examples could be focusing on collaboration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Keep your messages brief and to the point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4897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mbo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912"/>
            <a:ext cx="12611700" cy="180499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Symbols to illustrate key points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597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F72-47BB-484E-BE00-AAFE765AF250}" type="datetimeFigureOut">
              <a:rPr lang="en-GB" smtClean="0"/>
              <a:t>18/06/2026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7401-C9CA-467B-B79F-2422128D1501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6271" y="0"/>
            <a:ext cx="7845729" cy="3258457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 userDrawn="1"/>
        </p:nvSpPr>
        <p:spPr>
          <a:xfrm>
            <a:off x="465372" y="527884"/>
            <a:ext cx="10888428" cy="511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rgbClr val="9C152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Symbols to illustrate key points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465372" y="1629229"/>
            <a:ext cx="3475275" cy="285298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30" hasCustomPrompt="1"/>
          </p:nvPr>
        </p:nvSpPr>
        <p:spPr>
          <a:xfrm>
            <a:off x="4346270" y="1629228"/>
            <a:ext cx="3475275" cy="285298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31" hasCustomPrompt="1"/>
          </p:nvPr>
        </p:nvSpPr>
        <p:spPr>
          <a:xfrm>
            <a:off x="465372" y="3858677"/>
            <a:ext cx="3475275" cy="26565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3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32" hasCustomPrompt="1"/>
          </p:nvPr>
        </p:nvSpPr>
        <p:spPr>
          <a:xfrm>
            <a:off x="4346270" y="3858676"/>
            <a:ext cx="3475275" cy="26565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4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465371" y="20787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33" hasCustomPrompt="1"/>
          </p:nvPr>
        </p:nvSpPr>
        <p:spPr>
          <a:xfrm>
            <a:off x="4346270" y="20787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34" hasCustomPrompt="1"/>
          </p:nvPr>
        </p:nvSpPr>
        <p:spPr>
          <a:xfrm>
            <a:off x="465371" y="42885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35" hasCustomPrompt="1"/>
          </p:nvPr>
        </p:nvSpPr>
        <p:spPr>
          <a:xfrm>
            <a:off x="4346270" y="42885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</p:spTree>
    <p:extLst>
      <p:ext uri="{BB962C8B-B14F-4D97-AF65-F5344CB8AC3E}">
        <p14:creationId xmlns:p14="http://schemas.microsoft.com/office/powerpoint/2010/main" val="5018303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0792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10402"/>
            <a:ext cx="12192000" cy="86192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2023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40896063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56A9735-1061-E8DF-2918-F25721D817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400"/>
            <a:ext cx="12192000" cy="6883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2023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1575145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1093AA-AE5C-4A23-D885-F7F88CCE85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0800"/>
            <a:ext cx="12192000" cy="69287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5" name="Picture 4" descr="A blue circle with white text and red and white text&#10;&#10;Description automatically generated">
            <a:extLst>
              <a:ext uri="{FF2B5EF4-FFF2-40B4-BE49-F238E27FC236}">
                <a16:creationId xmlns:a16="http://schemas.microsoft.com/office/drawing/2014/main" id="{65A6F31B-D6D7-CFE4-0DCD-1878D3410F6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718" y="5549271"/>
            <a:ext cx="859938" cy="85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7808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921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6" name="Picture 5" descr="A blue circle with white text and red and white text&#10;&#10;Description automatically generated">
            <a:extLst>
              <a:ext uri="{FF2B5EF4-FFF2-40B4-BE49-F238E27FC236}">
                <a16:creationId xmlns:a16="http://schemas.microsoft.com/office/drawing/2014/main" id="{8DB9769D-72B2-BF53-4C63-A660730A3D2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718" y="5549271"/>
            <a:ext cx="859938" cy="85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468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2021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400"/>
            <a:ext cx="12192000" cy="688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205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A62FC7-E608-BAB9-63CC-A2C01D6483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900"/>
            <a:ext cx="12192000" cy="695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5" name="Picture 4" descr="A blue circle with white text and red and white text&#10;&#10;Description automatically generated">
            <a:extLst>
              <a:ext uri="{FF2B5EF4-FFF2-40B4-BE49-F238E27FC236}">
                <a16:creationId xmlns:a16="http://schemas.microsoft.com/office/drawing/2014/main" id="{3B099E97-8F40-024E-BB1B-3C5CB352D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718" y="5549271"/>
            <a:ext cx="859938" cy="85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92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466960" y="562218"/>
            <a:ext cx="7302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9C14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UK Power Networks</a:t>
            </a:r>
          </a:p>
        </p:txBody>
      </p:sp>
      <p:sp>
        <p:nvSpPr>
          <p:cNvPr id="12" name="Rectangle 11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9428" y="2165417"/>
            <a:ext cx="15844877" cy="39444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373A87-2DD6-4327-84BB-5FEBCF9C286B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4542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51" y="5446537"/>
            <a:ext cx="7907197" cy="9388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430" y="560638"/>
            <a:ext cx="7456054" cy="8596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BCF2D8-D288-440F-83EC-A7EDEB3A3748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red and grey circle with white text&#10;&#10;Description automatically generated">
            <a:extLst>
              <a:ext uri="{FF2B5EF4-FFF2-40B4-BE49-F238E27FC236}">
                <a16:creationId xmlns:a16="http://schemas.microsoft.com/office/drawing/2014/main" id="{20D28376-E737-3379-61AC-D126D116F4C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58" y="2271645"/>
            <a:ext cx="10564484" cy="231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18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val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10" y="539319"/>
            <a:ext cx="6385130" cy="586148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364" y="857609"/>
            <a:ext cx="6748857" cy="174360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B3FE21-A37A-4765-83AE-D30D2D3E47D0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7418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3" y="1681163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0" name="Rectangle 9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2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3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rgbClr val="4142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5019990" y="1681163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5019990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rgbClr val="4142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89F26F-5F42-4D73-83EB-7E483155C19C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4118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2 - agenda</a:t>
            </a:r>
          </a:p>
        </p:txBody>
      </p:sp>
      <p:sp>
        <p:nvSpPr>
          <p:cNvPr id="10" name="Rectangle 9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3C1583-6651-4424-A456-8E5298443C20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8558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tatistics or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18200" y="936637"/>
            <a:ext cx="6261100" cy="569071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Important statistics or key points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361E1CB-4E8B-4A21-BFA6-C97553FE2C34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2768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a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1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681162"/>
            <a:ext cx="3968280" cy="49053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20" name="Online Image Placeholder 19"/>
          <p:cNvSpPr>
            <a:spLocks noGrp="1"/>
          </p:cNvSpPr>
          <p:nvPr>
            <p:ph type="clipArt" sz="quarter" idx="15"/>
          </p:nvPr>
        </p:nvSpPr>
        <p:spPr>
          <a:xfrm>
            <a:off x="5909586" y="1681162"/>
            <a:ext cx="4630737" cy="3544069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3" y="2463258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09F26B-4305-473E-9EB2-FC0E85ECB886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3954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5567"/>
            <a:ext cx="12611700" cy="180499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with a table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65372" y="2519363"/>
            <a:ext cx="3509962" cy="35467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Table 1: key outputs</a:t>
            </a:r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516C1-DCA0-4AE5-B82E-48B23BF5DA4F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885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with compu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Project title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039059"/>
            <a:ext cx="3968280" cy="490537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9014" y="2193026"/>
            <a:ext cx="5392072" cy="2808051"/>
          </a:xfrm>
          <a:prstGeom prst="rect">
            <a:avLst/>
          </a:prstGeom>
        </p:spPr>
      </p:pic>
      <p:sp>
        <p:nvSpPr>
          <p:cNvPr id="20" name="Online Image Placeholder 19"/>
          <p:cNvSpPr>
            <a:spLocks noGrp="1"/>
          </p:cNvSpPr>
          <p:nvPr>
            <p:ph type="clipArt" sz="quarter" idx="15"/>
          </p:nvPr>
        </p:nvSpPr>
        <p:spPr>
          <a:xfrm>
            <a:off x="6894286" y="2351314"/>
            <a:ext cx="4339771" cy="2278743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2" y="2216064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2000" b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F9D7C4-2858-447F-98B5-68A93A8AE65D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745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2021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0800"/>
            <a:ext cx="12192000" cy="69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106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18200" y="936637"/>
            <a:ext cx="6261100" cy="5690715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466960" y="539979"/>
            <a:ext cx="7302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9C14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timeline</a:t>
            </a:r>
          </a:p>
        </p:txBody>
      </p:sp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8D7401B-2CA0-46D1-AEF9-78F2904440C3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981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ta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Slide title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5372" y="1073592"/>
            <a:ext cx="3968280" cy="490537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Slide subtitle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4094" y="0"/>
            <a:ext cx="8680606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2232" y="303247"/>
            <a:ext cx="1163136" cy="627703"/>
          </a:xfrm>
          <a:prstGeom prst="rect">
            <a:avLst/>
          </a:prstGeom>
        </p:spPr>
      </p:pic>
      <p:sp>
        <p:nvSpPr>
          <p:cNvPr id="2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7385520" y="2115495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idx="19" hasCustomPrompt="1"/>
          </p:nvPr>
        </p:nvSpPr>
        <p:spPr>
          <a:xfrm>
            <a:off x="7385520" y="2565735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idx="20" hasCustomPrompt="1"/>
          </p:nvPr>
        </p:nvSpPr>
        <p:spPr>
          <a:xfrm>
            <a:off x="7385520" y="3340998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21" hasCustomPrompt="1"/>
          </p:nvPr>
        </p:nvSpPr>
        <p:spPr>
          <a:xfrm>
            <a:off x="7385520" y="3791238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idx="22" hasCustomPrompt="1"/>
          </p:nvPr>
        </p:nvSpPr>
        <p:spPr>
          <a:xfrm>
            <a:off x="7385520" y="4649259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23" hasCustomPrompt="1"/>
          </p:nvPr>
        </p:nvSpPr>
        <p:spPr>
          <a:xfrm>
            <a:off x="7385520" y="5099499"/>
            <a:ext cx="3968280" cy="49053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Important stat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 flipV="1">
            <a:off x="7385520" y="3193762"/>
            <a:ext cx="3968280" cy="322"/>
          </a:xfrm>
          <a:prstGeom prst="line">
            <a:avLst/>
          </a:prstGeom>
          <a:ln w="952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 flipV="1">
            <a:off x="7385520" y="4506412"/>
            <a:ext cx="3968280" cy="322"/>
          </a:xfrm>
          <a:prstGeom prst="line">
            <a:avLst/>
          </a:prstGeom>
          <a:ln w="952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65372" y="2216064"/>
            <a:ext cx="3968280" cy="2761974"/>
          </a:xfrm>
        </p:spPr>
        <p:txBody>
          <a:bodyPr anchor="t">
            <a:normAutofit/>
          </a:bodyPr>
          <a:lstStyle>
            <a:lvl1pPr marL="0" indent="0">
              <a:buNone/>
              <a:defRPr sz="20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93B00A-2F49-456E-A056-577E80177C4F}"/>
              </a:ext>
            </a:extLst>
          </p:cNvPr>
          <p:cNvSpPr txBox="1"/>
          <p:nvPr userDrawn="1"/>
        </p:nvSpPr>
        <p:spPr>
          <a:xfrm>
            <a:off x="139855" y="6434764"/>
            <a:ext cx="3837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7751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4322372" y="2816121"/>
            <a:ext cx="0" cy="2530579"/>
          </a:xfrm>
          <a:prstGeom prst="line">
            <a:avLst/>
          </a:prstGeom>
          <a:ln>
            <a:solidFill>
              <a:srgbClr val="41404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322372" y="2816121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2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1083701" y="2816120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1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7560587" y="2816120"/>
            <a:ext cx="3213270" cy="386625"/>
          </a:xfrm>
        </p:spPr>
        <p:txBody>
          <a:bodyPr/>
          <a:lstStyle>
            <a:lvl1pPr marL="0" indent="0" algn="ctr">
              <a:buNone/>
              <a:defRPr sz="20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Objective 3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7560587" y="2816120"/>
            <a:ext cx="0" cy="2530579"/>
          </a:xfrm>
          <a:prstGeom prst="line">
            <a:avLst/>
          </a:prstGeom>
          <a:ln>
            <a:solidFill>
              <a:srgbClr val="41404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Project title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2" hasCustomPrompt="1"/>
          </p:nvPr>
        </p:nvSpPr>
        <p:spPr>
          <a:xfrm>
            <a:off x="387430" y="6054210"/>
            <a:ext cx="8600995" cy="355600"/>
          </a:xfrm>
        </p:spPr>
        <p:txBody>
          <a:bodyPr>
            <a:normAutofit/>
          </a:bodyPr>
          <a:lstStyle>
            <a:lvl1pPr marL="0" indent="0">
              <a:buNone/>
              <a:defRPr sz="200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Insert text here which sums up your slide and acts as a key message</a:t>
            </a:r>
            <a:endParaRPr lang="en-GB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21" name="Text Placeholder 2"/>
          <p:cNvSpPr>
            <a:spLocks noGrp="1"/>
          </p:cNvSpPr>
          <p:nvPr>
            <p:ph type="body" idx="23" hasCustomPrompt="1"/>
          </p:nvPr>
        </p:nvSpPr>
        <p:spPr>
          <a:xfrm>
            <a:off x="465372" y="1328814"/>
            <a:ext cx="10888428" cy="902007"/>
          </a:xfrm>
        </p:spPr>
        <p:txBody>
          <a:bodyPr anchor="t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More information in this box</a:t>
            </a:r>
          </a:p>
          <a:p>
            <a:pPr lvl="0"/>
            <a:endParaRPr lang="en-US"/>
          </a:p>
        </p:txBody>
      </p:sp>
      <p:sp>
        <p:nvSpPr>
          <p:cNvPr id="25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1083701" y="3342018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idx="25" hasCustomPrompt="1"/>
          </p:nvPr>
        </p:nvSpPr>
        <p:spPr>
          <a:xfrm>
            <a:off x="4321915" y="3342017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7560587" y="3342016"/>
            <a:ext cx="3213270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8D6C51-EA87-4B87-A53B-C7D8F467610E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4450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labora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Collaboration slide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2" hasCustomPrompt="1"/>
          </p:nvPr>
        </p:nvSpPr>
        <p:spPr>
          <a:xfrm>
            <a:off x="387430" y="6054210"/>
            <a:ext cx="8600995" cy="355600"/>
          </a:xfrm>
        </p:spPr>
        <p:txBody>
          <a:bodyPr>
            <a:normAutofit/>
          </a:bodyPr>
          <a:lstStyle>
            <a:lvl1pPr marL="0" indent="0">
              <a:buNone/>
              <a:defRPr sz="200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Insert text here which sums up your slide and acts as a key message</a:t>
            </a:r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7229510" y="2049696"/>
            <a:ext cx="3475275" cy="2004681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929A7E-EBB2-4B73-AF63-121230F9E04F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9925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Key messages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65138" y="1625600"/>
            <a:ext cx="10888662" cy="3657600"/>
          </a:xfr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3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Round up your slides with key messages</a:t>
            </a:r>
          </a:p>
          <a:p>
            <a:pPr lvl="0"/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Examples could be focusing on collaboration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Keep your messages brief and to the point</a:t>
            </a:r>
          </a:p>
          <a:p>
            <a:pPr lvl="0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E335CA-E730-4DC6-8990-E73E481547A2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3586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iv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912"/>
            <a:ext cx="12611700" cy="180499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Alternative slide layout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465373" y="2463258"/>
            <a:ext cx="4759770" cy="2070642"/>
          </a:xfrm>
        </p:spPr>
        <p:txBody>
          <a:bodyPr anchor="t">
            <a:normAutofit/>
          </a:bodyPr>
          <a:lstStyle>
            <a:lvl1pPr marL="0" indent="0">
              <a:buNone/>
              <a:defRPr sz="2000" b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Subtext about point number 2. Lorem ipsum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dolor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sit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amet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consectetur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adipiscing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elit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sed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do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eiusmod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tempor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incididunt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labore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et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dolore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magna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aliqua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.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enim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ad minim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veniam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,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quis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nostrud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exercitation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ullamco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laboris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nisi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aliquip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ex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ea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commodo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  <a:r>
              <a:rPr lang="en-GB" sz="2000" err="1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consequat</a:t>
            </a:r>
            <a:r>
              <a:rPr lang="en-GB" sz="2000">
                <a:solidFill>
                  <a:schemeClr val="bg2">
                    <a:lumMod val="5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C03AA8-4529-4A02-BC50-FC617E0093EE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9221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3544" y="2617624"/>
            <a:ext cx="12337143" cy="442180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65138" y="680284"/>
            <a:ext cx="11041062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Symbols to illustrate key points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517931"/>
            <a:ext cx="1811496" cy="835880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65138" y="1625600"/>
            <a:ext cx="10888662" cy="3041650"/>
          </a:xfr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3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Round up your slides with key messages</a:t>
            </a:r>
          </a:p>
          <a:p>
            <a:pPr lvl="0"/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Examples could be focusing on collaboration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Keep your messages brief and to the point</a:t>
            </a:r>
          </a:p>
          <a:p>
            <a:pPr lvl="0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0BCDC0-6706-4865-80FC-6E0DEDA18065}"/>
              </a:ext>
            </a:extLst>
          </p:cNvPr>
          <p:cNvSpPr txBox="1"/>
          <p:nvPr userDrawn="1"/>
        </p:nvSpPr>
        <p:spPr>
          <a:xfrm>
            <a:off x="10767234" y="78580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6619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mbo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912"/>
            <a:ext cx="12611700" cy="180499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5372" y="527884"/>
            <a:ext cx="10888428" cy="511175"/>
          </a:xfrm>
        </p:spPr>
        <p:txBody>
          <a:bodyPr>
            <a:normAutofit/>
          </a:bodyPr>
          <a:lstStyle>
            <a:lvl1pPr>
              <a:defRPr sz="32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Symbols to illustrate key points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6C4FE3-9E7F-4D90-8E38-05C0C2FDC388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1208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6271" y="0"/>
            <a:ext cx="7845729" cy="3258457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 userDrawn="1"/>
        </p:nvSpPr>
        <p:spPr>
          <a:xfrm>
            <a:off x="465372" y="527884"/>
            <a:ext cx="10888428" cy="511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rgbClr val="9C152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Symbols to illustrate key points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26" hasCustomPrompt="1"/>
          </p:nvPr>
        </p:nvSpPr>
        <p:spPr>
          <a:xfrm>
            <a:off x="465372" y="1629229"/>
            <a:ext cx="3475275" cy="285298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30" hasCustomPrompt="1"/>
          </p:nvPr>
        </p:nvSpPr>
        <p:spPr>
          <a:xfrm>
            <a:off x="4346270" y="1629228"/>
            <a:ext cx="3475275" cy="285298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31" hasCustomPrompt="1"/>
          </p:nvPr>
        </p:nvSpPr>
        <p:spPr>
          <a:xfrm>
            <a:off x="465372" y="3858677"/>
            <a:ext cx="3475275" cy="26565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3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32" hasCustomPrompt="1"/>
          </p:nvPr>
        </p:nvSpPr>
        <p:spPr>
          <a:xfrm>
            <a:off x="4346270" y="3858676"/>
            <a:ext cx="3475275" cy="26565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Point 4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465371" y="20787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33" hasCustomPrompt="1"/>
          </p:nvPr>
        </p:nvSpPr>
        <p:spPr>
          <a:xfrm>
            <a:off x="4346270" y="20787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34" hasCustomPrompt="1"/>
          </p:nvPr>
        </p:nvSpPr>
        <p:spPr>
          <a:xfrm>
            <a:off x="465371" y="42885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35" hasCustomPrompt="1"/>
          </p:nvPr>
        </p:nvSpPr>
        <p:spPr>
          <a:xfrm>
            <a:off x="4346270" y="4288585"/>
            <a:ext cx="3475275" cy="1385030"/>
          </a:xfrm>
        </p:spPr>
        <p:txBody>
          <a:bodyPr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More information in this box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578554-D82D-424D-B5AC-DC1AA64BD687}"/>
              </a:ext>
            </a:extLst>
          </p:cNvPr>
          <p:cNvSpPr txBox="1"/>
          <p:nvPr userDrawn="1"/>
        </p:nvSpPr>
        <p:spPr>
          <a:xfrm>
            <a:off x="10750609" y="6506762"/>
            <a:ext cx="1316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466F3AC-B693-408C-86C4-00C93AD857DD}" type="slidenum">
              <a:rPr lang="en-US" sz="1200" smtClean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200" dirty="0">
              <a:solidFill>
                <a:srgbClr val="9C15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458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2021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3500"/>
            <a:ext cx="12192000" cy="692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68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4801" y="3861554"/>
            <a:ext cx="2137235" cy="986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01" b="25871"/>
          <a:stretch/>
        </p:blipFill>
        <p:spPr>
          <a:xfrm>
            <a:off x="402155" y="5780672"/>
            <a:ext cx="1819969" cy="4877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12" y="5828251"/>
            <a:ext cx="1075438" cy="46440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0915" y="6421029"/>
            <a:ext cx="459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2021 UK Power Networks. All rights reserved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70915" y="3865189"/>
            <a:ext cx="5422913" cy="55159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70915" y="4440437"/>
            <a:ext cx="5033727" cy="451210"/>
          </a:xfrm>
        </p:spPr>
        <p:txBody>
          <a:bodyPr anchor="b">
            <a:noAutofit/>
          </a:bodyPr>
          <a:lstStyle>
            <a:lvl1pPr marL="0" indent="0">
              <a:buNone/>
              <a:defRPr sz="2000" b="0" baseline="0">
                <a:solidFill>
                  <a:srgbClr val="9C152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Presentation subtitle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339" y="5617163"/>
            <a:ext cx="675490" cy="675490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370915" y="5378885"/>
            <a:ext cx="4118057" cy="14047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0915" y="4984548"/>
            <a:ext cx="5032375" cy="236097"/>
          </a:xfrm>
        </p:spPr>
        <p:txBody>
          <a:bodyPr>
            <a:normAutofit/>
          </a:bodyPr>
          <a:lstStyle>
            <a:lvl1pPr marL="0" indent="0">
              <a:buNone/>
              <a:defRPr sz="1400" b="0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Name, title or other information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900"/>
            <a:ext cx="12192000" cy="695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2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466960" y="562218"/>
            <a:ext cx="7302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9C14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UK Power Networks</a:t>
            </a:r>
          </a:p>
        </p:txBody>
      </p:sp>
      <p:sp>
        <p:nvSpPr>
          <p:cNvPr id="12" name="Rectangle 11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9428" y="2165417"/>
            <a:ext cx="15844877" cy="394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17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876" y="1754128"/>
            <a:ext cx="10058400" cy="30630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51" y="5446537"/>
            <a:ext cx="7907197" cy="9388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430" y="560638"/>
            <a:ext cx="7456054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953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val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flipV="1">
            <a:off x="466960" y="351238"/>
            <a:ext cx="11304126" cy="45719"/>
          </a:xfrm>
          <a:prstGeom prst="rect">
            <a:avLst/>
          </a:prstGeom>
          <a:gradFill>
            <a:gsLst>
              <a:gs pos="0">
                <a:srgbClr val="F7941E"/>
              </a:gs>
              <a:gs pos="100000">
                <a:srgbClr val="BA211E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10" y="539319"/>
            <a:ext cx="6385130" cy="586148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87430" y="6549083"/>
            <a:ext cx="8600840" cy="17190"/>
          </a:xfrm>
          <a:prstGeom prst="line">
            <a:avLst/>
          </a:prstGeom>
          <a:ln w="1270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244" y="5707117"/>
            <a:ext cx="1811496" cy="8358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364" y="857609"/>
            <a:ext cx="6748857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4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8EF72-47BB-484E-BE00-AAFE765AF250}" type="datetimeFigureOut">
              <a:rPr lang="en-GB" smtClean="0"/>
              <a:t>18/06/2026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97401-C9CA-467B-B79F-2422128D150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6198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74" r:id="rId3"/>
    <p:sldLayoutId id="2147483675" r:id="rId4"/>
    <p:sldLayoutId id="2147483676" r:id="rId5"/>
    <p:sldLayoutId id="2147483677" r:id="rId6"/>
    <p:sldLayoutId id="2147483650" r:id="rId7"/>
    <p:sldLayoutId id="2147483651" r:id="rId8"/>
    <p:sldLayoutId id="2147483652" r:id="rId9"/>
    <p:sldLayoutId id="2147483653" r:id="rId10"/>
    <p:sldLayoutId id="2147483660" r:id="rId11"/>
    <p:sldLayoutId id="2147483662" r:id="rId12"/>
    <p:sldLayoutId id="2147483656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2" r:id="rId22"/>
    <p:sldLayoutId id="2147483671" r:id="rId23"/>
    <p:sldLayoutId id="2147483673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A8288-9370-4DE2-BEC7-9D902701370A}" type="datetime1">
              <a:rPr lang="en-GB" smtClean="0"/>
              <a:t>18/06/2026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97401-C9CA-467B-B79F-2422128D150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245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  <p:sldLayoutId id="2147483702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2E513D5-BA9B-4B86-65F1-B0B4C0EEC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914" y="3865189"/>
            <a:ext cx="7560511" cy="551590"/>
          </a:xfrm>
        </p:spPr>
        <p:txBody>
          <a:bodyPr/>
          <a:lstStyle/>
          <a:p>
            <a:r>
              <a:rPr lang="en-GB" dirty="0">
                <a:ea typeface="Times New Roman" panose="02020603050405020304" pitchFamily="18" charset="0"/>
                <a:cs typeface="Times New Roman" panose="02020603050405020304" pitchFamily="18" charset="0"/>
              </a:rPr>
              <a:t>May 2026 CIRP Publication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FADA07-B4C1-A10D-E32C-F765AD0BEA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4042" y="4416779"/>
            <a:ext cx="5207849" cy="460021"/>
          </a:xfrm>
        </p:spPr>
        <p:txBody>
          <a:bodyPr>
            <a:normAutofit/>
          </a:bodyPr>
          <a:lstStyle/>
          <a:p>
            <a:r>
              <a:rPr lang="en-GB" dirty="0"/>
              <a:t>Teleconference -Thursday 25</a:t>
            </a:r>
            <a:r>
              <a:rPr lang="en-GB" baseline="30000" dirty="0"/>
              <a:t>th</a:t>
            </a:r>
            <a:r>
              <a:rPr lang="en-GB" dirty="0"/>
              <a:t> June 2026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5843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372" y="527884"/>
            <a:ext cx="10888428" cy="1053266"/>
          </a:xfrm>
        </p:spPr>
        <p:txBody>
          <a:bodyPr>
            <a:noAutofit/>
          </a:bodyPr>
          <a:lstStyle/>
          <a:p>
            <a:r>
              <a:rPr lang="en-GB" altLang="en-US" sz="3600" dirty="0">
                <a:cs typeface="Geneva" charset="0"/>
              </a:rPr>
              <a:t>Contents</a:t>
            </a:r>
            <a:endParaRPr lang="en-GB" sz="3600" dirty="0"/>
          </a:p>
        </p:txBody>
      </p:sp>
      <p:sp>
        <p:nvSpPr>
          <p:cNvPr id="8" name="Rectangle 3"/>
          <p:cNvSpPr txBox="1">
            <a:spLocks/>
          </p:cNvSpPr>
          <p:nvPr/>
        </p:nvSpPr>
        <p:spPr>
          <a:xfrm>
            <a:off x="465372" y="1714500"/>
            <a:ext cx="11191313" cy="53648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9C152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3 – Overview</a:t>
            </a:r>
          </a:p>
          <a:p>
            <a:r>
              <a:rPr lang="en-GB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4 – Revenue movement from last publication</a:t>
            </a:r>
          </a:p>
          <a:p>
            <a:r>
              <a:rPr lang="en-GB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Page 5 – Inflation</a:t>
            </a:r>
          </a:p>
          <a:p>
            <a:r>
              <a:rPr lang="en-GB" altLang="en-US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Appendix 1 – DNO Movements from previous forecasts</a:t>
            </a:r>
          </a:p>
          <a:p>
            <a:endParaRPr lang="en-GB" altLang="en-US" sz="28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GB" altLang="en-US" sz="18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023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en-US" dirty="0">
                <a:cs typeface="Geneva" charset="0"/>
              </a:rPr>
              <a:t>Overview</a:t>
            </a:r>
            <a:endParaRPr lang="en-GB" dirty="0"/>
          </a:p>
        </p:txBody>
      </p:sp>
      <p:sp>
        <p:nvSpPr>
          <p:cNvPr id="8" name="Rectangle 3"/>
          <p:cNvSpPr txBox="1">
            <a:spLocks/>
          </p:cNvSpPr>
          <p:nvPr/>
        </p:nvSpPr>
        <p:spPr>
          <a:xfrm>
            <a:off x="465372" y="3330884"/>
            <a:ext cx="11482705" cy="42245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9C152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1800" b="0" dirty="0">
                <a:solidFill>
                  <a:schemeClr val="tx1"/>
                </a:solidFill>
                <a:latin typeface="Arial"/>
                <a:cs typeface="Arial"/>
              </a:rPr>
              <a:t>Since the December publication allowed revenues have increased over the forecast period by £229m as the tables have been updated to reflect our latest view and inflation. </a:t>
            </a:r>
          </a:p>
          <a:p>
            <a:endParaRPr lang="en-GB" altLang="en-US" sz="1800" b="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en-GB" altLang="en-US" sz="1800" b="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en-GB" altLang="en-US" sz="1800" b="0" dirty="0">
              <a:solidFill>
                <a:schemeClr val="tx1"/>
              </a:solidFill>
            </a:endParaRPr>
          </a:p>
          <a:p>
            <a:r>
              <a:rPr lang="en-GB" altLang="en-US" sz="1800" b="0" dirty="0">
                <a:solidFill>
                  <a:schemeClr val="tx1"/>
                </a:solidFill>
                <a:latin typeface="Arial"/>
                <a:cs typeface="Arial"/>
              </a:rPr>
              <a:t>The key changes are the impact of an increase in inflation (more details on slide 5), and an increase in totex forecast for ED2 offset with a reduction in pass-through costs mainly associated with National Grid Transmission charges. These changes then have an impact on over/under recovery and therefore move the correction term. </a:t>
            </a:r>
            <a:endParaRPr lang="en-GB" altLang="en-US" sz="1800" b="0" dirty="0">
              <a:solidFill>
                <a:schemeClr val="tx1"/>
              </a:solidFill>
            </a:endParaRPr>
          </a:p>
          <a:p>
            <a:endParaRPr lang="en-GB" altLang="en-US" sz="1800" b="0" dirty="0">
              <a:solidFill>
                <a:schemeClr val="tx1"/>
              </a:solidFill>
            </a:endParaRPr>
          </a:p>
          <a:p>
            <a:endParaRPr lang="en-GB" altLang="en-US" sz="1800" b="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3BEAED-00FA-A7EC-1255-26CE5B4A6B47}"/>
              </a:ext>
            </a:extLst>
          </p:cNvPr>
          <p:cNvSpPr txBox="1"/>
          <p:nvPr/>
        </p:nvSpPr>
        <p:spPr>
          <a:xfrm>
            <a:off x="465372" y="1098017"/>
            <a:ext cx="11482705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Data is based on latest view of PCFM (ED2 period only) as at May-26.</a:t>
            </a:r>
          </a:p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dirty="0">
                <a:latin typeface="Arial"/>
                <a:cs typeface="Arial"/>
              </a:rPr>
              <a:t>2028/29, 2029/30, and 2030/31 are ED3 periods for which we have no detailed or draft information, therefore we have rolled forward the calculated revenue for the last year of ED2 and adjusted for inflation. </a:t>
            </a:r>
          </a:p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All inputs remain the same as the published CDCM models in Dec-25, except for an update to Allowed Revenue.</a:t>
            </a:r>
          </a:p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90DC10-54A2-F446-7229-0EFEF78A6BD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69024" y="4039741"/>
            <a:ext cx="10858703" cy="85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71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Movement from previous publication – Allowed Revenue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FF2FC8-3A8A-C44B-63CF-E5B860B3E05B}"/>
              </a:ext>
            </a:extLst>
          </p:cNvPr>
          <p:cNvSpPr txBox="1"/>
          <p:nvPr/>
        </p:nvSpPr>
        <p:spPr>
          <a:xfrm>
            <a:off x="8275955" y="928315"/>
            <a:ext cx="3916045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Arial" panose="020B0604020202020204" pitchFamily="34" charset="0"/>
                <a:cs typeface="Arial" panose="020B0604020202020204" pitchFamily="34" charset="0"/>
              </a:rPr>
              <a:t>The latest forecasts reflect the revised spending plans for ED2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Arial" panose="020B0604020202020204" pitchFamily="34" charset="0"/>
                <a:cs typeface="Arial" panose="020B0604020202020204" pitchFamily="34" charset="0"/>
              </a:rPr>
              <a:t>ED3 periods can not be relied on at this stage as there are no plans available</a:t>
            </a:r>
          </a:p>
          <a:p>
            <a:r>
              <a:rPr lang="en-GB" sz="1300" b="1" u="sng" dirty="0">
                <a:latin typeface="Arial" panose="020B0604020202020204" pitchFamily="34" charset="0"/>
                <a:cs typeface="Arial" panose="020B0604020202020204" pitchFamily="34" charset="0"/>
              </a:rPr>
              <a:t>Base Revenue</a:t>
            </a:r>
            <a:endParaRPr lang="en-GB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Arial" panose="020B0604020202020204" pitchFamily="34" charset="0"/>
                <a:cs typeface="Arial" panose="020B0604020202020204" pitchFamily="34" charset="0"/>
              </a:rPr>
              <a:t>25/26 and 27/28 have increased due to additional totex forecast, mainly around the capex programme, which also has a positive impact on the Return.</a:t>
            </a:r>
          </a:p>
          <a:p>
            <a:r>
              <a:rPr lang="en-GB" sz="1300" b="1" u="sng" dirty="0">
                <a:latin typeface="Arial" panose="020B0604020202020204" pitchFamily="34" charset="0"/>
                <a:cs typeface="Arial" panose="020B0604020202020204" pitchFamily="34" charset="0"/>
              </a:rPr>
              <a:t>Pass-through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Arial" panose="020B0604020202020204" pitchFamily="34" charset="0"/>
                <a:cs typeface="Arial" panose="020B0604020202020204" pitchFamily="34" charset="0"/>
              </a:rPr>
              <a:t>25/26, 26/27, and 27/28 have a reduction in pass-through costs mainly associated with National Grid transmission costs due to project delays for ED2.</a:t>
            </a:r>
          </a:p>
          <a:p>
            <a:r>
              <a:rPr lang="en-GB" sz="1300" b="1" u="sng" dirty="0">
                <a:latin typeface="Arial" panose="020B0604020202020204" pitchFamily="34" charset="0"/>
                <a:cs typeface="Arial" panose="020B0604020202020204" pitchFamily="34" charset="0"/>
              </a:rPr>
              <a:t>Inflation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dirty="0">
                <a:latin typeface="Arial" panose="020B0604020202020204" pitchFamily="34" charset="0"/>
                <a:cs typeface="Arial" panose="020B0604020202020204" pitchFamily="34" charset="0"/>
              </a:rPr>
              <a:t>Inflation is based on Experian forecast published in April-26 and has increased by c.1.6% across the period, creating additional allowed revenue.</a:t>
            </a:r>
          </a:p>
          <a:p>
            <a:r>
              <a:rPr lang="en-GB" sz="1300" b="1" u="sng" dirty="0">
                <a:latin typeface="Arial" panose="020B0604020202020204" pitchFamily="34" charset="0"/>
                <a:cs typeface="Arial" panose="020B0604020202020204" pitchFamily="34" charset="0"/>
              </a:rPr>
              <a:t>Correction Term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26/27 benefits from lower recovered revenue in 2025/26. There is a small change to 27/28 which is the impact of inflation offset with an increase in recovered revenue. 28/29 increases because tariffs have been set for 27/28, creating an under-recovery of £55m, mainly inflation driven.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7E2119-425E-40B5-D208-5435CC51D8A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71763" y="1039059"/>
            <a:ext cx="7752385" cy="499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2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en-US" dirty="0">
                <a:cs typeface="Geneva" charset="0"/>
              </a:rPr>
              <a:t>Inflation  </a:t>
            </a:r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65372" y="1014300"/>
            <a:ext cx="10888428" cy="62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Geneva"/>
              </a:defRPr>
            </a:lvl1pPr>
            <a:lvl2pPr marL="539750" indent="-195263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2pPr>
            <a:lvl3pPr marL="738188" indent="-1968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3pPr>
            <a:lvl4pPr marL="925513" indent="-18573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4pPr>
            <a:lvl5pPr marL="1101725" indent="-1746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ct val="0"/>
              </a:spcBef>
              <a:defRPr/>
            </a:pPr>
            <a:r>
              <a:rPr lang="en-GB" altLang="en-US" sz="1800" dirty="0">
                <a:cs typeface="Arial" panose="020B0604020202020204" pitchFamily="34" charset="0"/>
              </a:rPr>
              <a:t>The December publication used the December 2025 published PCFM and therefore the inflation index was calculated using the October OBR inflation forecast published with the Budget, this is a License requirement. </a:t>
            </a:r>
          </a:p>
          <a:p>
            <a:pPr marL="285750" indent="-285750">
              <a:spcBef>
                <a:spcPct val="0"/>
              </a:spcBef>
              <a:defRPr/>
            </a:pPr>
            <a:r>
              <a:rPr lang="en-GB" altLang="en-US" sz="1800" dirty="0">
                <a:cs typeface="Arial" panose="020B0604020202020204" pitchFamily="34" charset="0"/>
              </a:rPr>
              <a:t>For May we have used the Experian forecast published in April 26 with actuals to March 2026.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2EE77E3-DC76-C91F-8E97-68E9FBE00B99}"/>
              </a:ext>
            </a:extLst>
          </p:cNvPr>
          <p:cNvSpPr txBox="1">
            <a:spLocks/>
          </p:cNvSpPr>
          <p:nvPr/>
        </p:nvSpPr>
        <p:spPr bwMode="auto">
          <a:xfrm>
            <a:off x="587595" y="5674815"/>
            <a:ext cx="9344681" cy="62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Geneva"/>
              </a:defRPr>
            </a:lvl1pPr>
            <a:lvl2pPr marL="539750" indent="-195263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2pPr>
            <a:lvl3pPr marL="738188" indent="-1968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3pPr>
            <a:lvl4pPr marL="925513" indent="-18573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4pPr>
            <a:lvl5pPr marL="1101725" indent="-1746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400" kern="1200">
                <a:solidFill>
                  <a:schemeClr val="tx1"/>
                </a:solidFill>
                <a:latin typeface="Arial" pitchFamily="34" charset="0"/>
                <a:ea typeface="Geneva"/>
                <a:cs typeface="Genev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C142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F565C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C1421"/>
              </a:buClr>
              <a:buSz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4F565C"/>
              </a:solidFill>
              <a:effectLst/>
              <a:uLnTx/>
              <a:uFillTx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71C165-1892-9768-B574-177DC69BACB6}"/>
              </a:ext>
            </a:extLst>
          </p:cNvPr>
          <p:cNvSpPr txBox="1"/>
          <p:nvPr/>
        </p:nvSpPr>
        <p:spPr>
          <a:xfrm>
            <a:off x="854253" y="5566701"/>
            <a:ext cx="9078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dirty="0">
                <a:latin typeface="Arial" panose="020B0604020202020204" pitchFamily="34" charset="0"/>
                <a:cs typeface="Arial" panose="020B0604020202020204" pitchFamily="34" charset="0"/>
              </a:rPr>
              <a:t>The value for 2023/24 of 7.26% is calculated using a combination of RPI and CPIH as required in the Licence.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53867F-FD43-2C74-A4F8-CF9384C1C10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54253" y="2313537"/>
            <a:ext cx="10203183" cy="306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231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372" y="390293"/>
            <a:ext cx="10888428" cy="440024"/>
          </a:xfrm>
        </p:spPr>
        <p:txBody>
          <a:bodyPr>
            <a:normAutofit fontScale="90000"/>
          </a:bodyPr>
          <a:lstStyle/>
          <a:p>
            <a:r>
              <a:rPr lang="en-GB" altLang="en-US" dirty="0">
                <a:cs typeface="Geneva" charset="0"/>
              </a:rPr>
              <a:t>Appendix 1- EPN Variances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F82E47-2B49-AF47-75B3-670BDDA228E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57212" y="900111"/>
            <a:ext cx="8604465" cy="556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045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" y="368982"/>
            <a:ext cx="10979631" cy="486724"/>
          </a:xfrm>
        </p:spPr>
        <p:txBody>
          <a:bodyPr>
            <a:normAutofit fontScale="90000"/>
          </a:bodyPr>
          <a:lstStyle/>
          <a:p>
            <a:r>
              <a:rPr lang="en-GB" altLang="en-US" dirty="0">
                <a:cs typeface="Geneva" charset="0"/>
              </a:rPr>
              <a:t>Appendix 1- LPN Variances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2CFCCD-EAE7-6F09-5B0E-98C5BE30046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19113" y="855706"/>
            <a:ext cx="8573163" cy="546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122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846" y="351456"/>
            <a:ext cx="10888428" cy="520904"/>
          </a:xfrm>
        </p:spPr>
        <p:txBody>
          <a:bodyPr>
            <a:normAutofit/>
          </a:bodyPr>
          <a:lstStyle/>
          <a:p>
            <a:r>
              <a:rPr lang="en-GB" altLang="en-US" sz="2900" dirty="0">
                <a:cs typeface="Geneva" charset="0"/>
              </a:rPr>
              <a:t>Appendix 1- SPN Variances</a:t>
            </a:r>
            <a:endParaRPr lang="en-GB" sz="29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1FE3E7-51A8-9C12-393B-29561352877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57213" y="872360"/>
            <a:ext cx="8701087" cy="548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588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1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UKPN 2023">
      <a:dk1>
        <a:srgbClr val="4D4D4D"/>
      </a:dk1>
      <a:lt1>
        <a:srgbClr val="FFFFFF"/>
      </a:lt1>
      <a:dk2>
        <a:srgbClr val="F7941E"/>
      </a:dk2>
      <a:lt2>
        <a:srgbClr val="0054A4"/>
      </a:lt2>
      <a:accent1>
        <a:srgbClr val="55BEB9"/>
      </a:accent1>
      <a:accent2>
        <a:srgbClr val="06AAA0"/>
      </a:accent2>
      <a:accent3>
        <a:srgbClr val="E9E9E9"/>
      </a:accent3>
      <a:accent4>
        <a:srgbClr val="8064A2"/>
      </a:accent4>
      <a:accent5>
        <a:srgbClr val="E66428"/>
      </a:accent5>
      <a:accent6>
        <a:srgbClr val="9C1421"/>
      </a:accent6>
      <a:hlink>
        <a:srgbClr val="0070C0"/>
      </a:hlink>
      <a:folHlink>
        <a:srgbClr val="800080"/>
      </a:folHlink>
    </a:clrScheme>
    <a:fontScheme name="UKPN 202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B6112A9ACE7146B17500E365F69C1C" ma:contentTypeVersion="10" ma:contentTypeDescription="Create a new document." ma:contentTypeScope="" ma:versionID="93c16328fb7ae08b5bb1b4adb09d8fbd">
  <xsd:schema xmlns:xsd="http://www.w3.org/2001/XMLSchema" xmlns:xs="http://www.w3.org/2001/XMLSchema" xmlns:p="http://schemas.microsoft.com/office/2006/metadata/properties" xmlns:ns2="3bcc3237-41ce-4600-8f3e-6cd9f87f3243" xmlns:ns3="64d33ede-7bcb-4f1c-ab2a-f9cadc72483f" targetNamespace="http://schemas.microsoft.com/office/2006/metadata/properties" ma:root="true" ma:fieldsID="25fc9bccfc7944de699c97d08004932d" ns2:_="" ns3:_="">
    <xsd:import namespace="3bcc3237-41ce-4600-8f3e-6cd9f87f3243"/>
    <xsd:import namespace="64d33ede-7bcb-4f1c-ab2a-f9cadc7248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cc3237-41ce-4600-8f3e-6cd9f87f3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0ab466a-3819-475e-ab10-90933d89aca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d33ede-7bcb-4f1c-ab2a-f9cadc72483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245a768-1bc3-43d8-ad32-133702fdd8d6}" ma:internalName="TaxCatchAll" ma:showField="CatchAllData" ma:web="64d33ede-7bcb-4f1c-ab2a-f9cadc7248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d33ede-7bcb-4f1c-ab2a-f9cadc72483f" xsi:nil="true"/>
    <lcf76f155ced4ddcb4097134ff3c332f xmlns="3bcc3237-41ce-4600-8f3e-6cd9f87f324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29469DF-0219-4507-9FEF-56F5C9AD961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EB6D9AB-D3BA-472C-A0EB-AD18DFD46987}">
  <ds:schemaRefs>
    <ds:schemaRef ds:uri="3bcc3237-41ce-4600-8f3e-6cd9f87f3243"/>
    <ds:schemaRef ds:uri="64d33ede-7bcb-4f1c-ab2a-f9cadc72483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08192E4-8E9D-44EA-85A9-2403E7C17B9A}">
  <ds:schemaRefs>
    <ds:schemaRef ds:uri="http://schemas.microsoft.com/office/2006/metadata/properties"/>
    <ds:schemaRef ds:uri="3bcc3237-41ce-4600-8f3e-6cd9f87f3243"/>
    <ds:schemaRef ds:uri="http://purl.org/dc/terms/"/>
    <ds:schemaRef ds:uri="http://purl.org/dc/elements/1.1/"/>
    <ds:schemaRef ds:uri="http://purl.org/dc/dcmitype/"/>
    <ds:schemaRef ds:uri="64d33ede-7bcb-4f1c-ab2a-f9cadc72483f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459</Words>
  <Application>Microsoft Office PowerPoint</Application>
  <PresentationFormat>Widescreen</PresentationFormat>
  <Paragraphs>43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Geneva</vt:lpstr>
      <vt:lpstr>Source Sans Pro</vt:lpstr>
      <vt:lpstr>Times New Roman</vt:lpstr>
      <vt:lpstr>Office Theme</vt:lpstr>
      <vt:lpstr>1_Office Theme</vt:lpstr>
      <vt:lpstr>May 2026 CIRP Publication</vt:lpstr>
      <vt:lpstr>Contents</vt:lpstr>
      <vt:lpstr>Overview</vt:lpstr>
      <vt:lpstr>Movement from previous publication – Allowed Revenue</vt:lpstr>
      <vt:lpstr>Inflation  </vt:lpstr>
      <vt:lpstr>Appendix 1- EPN Variances</vt:lpstr>
      <vt:lpstr>Appendix 1- LPN Variances</vt:lpstr>
      <vt:lpstr>Appendix 1- SPN Variances</vt:lpstr>
    </vt:vector>
  </TitlesOfParts>
  <Company>UK Power Networks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Jones, Richard</dc:creator>
  <cp:lastModifiedBy>Andy Green</cp:lastModifiedBy>
  <cp:revision>14</cp:revision>
  <cp:lastPrinted>2025-02-18T15:10:00Z</cp:lastPrinted>
  <dcterms:created xsi:type="dcterms:W3CDTF">2020-05-18T13:09:13Z</dcterms:created>
  <dcterms:modified xsi:type="dcterms:W3CDTF">2026-06-18T09:10:07Z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4fe2fa2-8093-4776-8a20-2d25f8c7acf2_Enabled">
    <vt:lpwstr>true</vt:lpwstr>
  </property>
  <property fmtid="{D5CDD505-2E9C-101B-9397-08002B2CF9AE}" pid="3" name="MSIP_Label_24fe2fa2-8093-4776-8a20-2d25f8c7acf2_SetDate">
    <vt:lpwstr>2023-02-16T13:11:07Z</vt:lpwstr>
  </property>
  <property fmtid="{D5CDD505-2E9C-101B-9397-08002B2CF9AE}" pid="4" name="MSIP_Label_24fe2fa2-8093-4776-8a20-2d25f8c7acf2_Method">
    <vt:lpwstr>Standard</vt:lpwstr>
  </property>
  <property fmtid="{D5CDD505-2E9C-101B-9397-08002B2CF9AE}" pid="5" name="MSIP_Label_24fe2fa2-8093-4776-8a20-2d25f8c7acf2_Name">
    <vt:lpwstr>Internal</vt:lpwstr>
  </property>
  <property fmtid="{D5CDD505-2E9C-101B-9397-08002B2CF9AE}" pid="6" name="MSIP_Label_24fe2fa2-8093-4776-8a20-2d25f8c7acf2_SiteId">
    <vt:lpwstr>887a239c-e092-45fe-92c8-d902c3681567</vt:lpwstr>
  </property>
  <property fmtid="{D5CDD505-2E9C-101B-9397-08002B2CF9AE}" pid="7" name="MSIP_Label_24fe2fa2-8093-4776-8a20-2d25f8c7acf2_ActionId">
    <vt:lpwstr>2d000281-4a8f-4b5f-b1b2-02ea2ce6df03</vt:lpwstr>
  </property>
  <property fmtid="{D5CDD505-2E9C-101B-9397-08002B2CF9AE}" pid="8" name="MSIP_Label_24fe2fa2-8093-4776-8a20-2d25f8c7acf2_ContentBits">
    <vt:lpwstr>0</vt:lpwstr>
  </property>
  <property fmtid="{D5CDD505-2E9C-101B-9397-08002B2CF9AE}" pid="9" name="ContentTypeId">
    <vt:lpwstr>0x010100C1B6112A9ACE7146B17500E365F69C1C</vt:lpwstr>
  </property>
  <property fmtid="{D5CDD505-2E9C-101B-9397-08002B2CF9AE}" pid="10" name="MediaServiceImageTags">
    <vt:lpwstr/>
  </property>
</Properties>
</file>